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6"/>
  </p:notesMasterIdLst>
  <p:sldIdLst>
    <p:sldId id="256" r:id="rId2"/>
    <p:sldId id="301" r:id="rId3"/>
    <p:sldId id="257" r:id="rId4"/>
    <p:sldId id="275" r:id="rId5"/>
    <p:sldId id="258" r:id="rId6"/>
    <p:sldId id="259" r:id="rId7"/>
    <p:sldId id="277" r:id="rId8"/>
    <p:sldId id="262" r:id="rId9"/>
    <p:sldId id="260" r:id="rId10"/>
    <p:sldId id="276" r:id="rId11"/>
    <p:sldId id="261" r:id="rId12"/>
    <p:sldId id="263" r:id="rId13"/>
    <p:sldId id="278" r:id="rId14"/>
    <p:sldId id="264" r:id="rId15"/>
    <p:sldId id="265" r:id="rId16"/>
    <p:sldId id="266" r:id="rId17"/>
    <p:sldId id="267" r:id="rId18"/>
    <p:sldId id="280" r:id="rId19"/>
    <p:sldId id="291" r:id="rId20"/>
    <p:sldId id="281" r:id="rId21"/>
    <p:sldId id="283" r:id="rId22"/>
    <p:sldId id="302" r:id="rId23"/>
    <p:sldId id="285" r:id="rId24"/>
    <p:sldId id="286" r:id="rId25"/>
    <p:sldId id="287" r:id="rId26"/>
    <p:sldId id="288" r:id="rId27"/>
    <p:sldId id="292" r:id="rId28"/>
    <p:sldId id="289" r:id="rId29"/>
    <p:sldId id="290" r:id="rId30"/>
    <p:sldId id="284" r:id="rId31"/>
    <p:sldId id="293" r:id="rId32"/>
    <p:sldId id="300" r:id="rId33"/>
    <p:sldId id="297" r:id="rId34"/>
    <p:sldId id="29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236"/>
    <p:restoredTop sz="73684"/>
  </p:normalViewPr>
  <p:slideViewPr>
    <p:cSldViewPr snapToGrid="0" snapToObjects="1">
      <p:cViewPr varScale="1">
        <p:scale>
          <a:sx n="83" d="100"/>
          <a:sy n="83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06D03-3594-BB4F-B848-39107F0C9B17}" type="datetimeFigureOut">
              <a:rPr lang="en-US" smtClean="0"/>
              <a:t>9/8/19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397AD-6F60-FE4F-8A40-1DC2F6F73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9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397AD-6F60-FE4F-8A40-1DC2F6F73F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41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397AD-6F60-FE4F-8A40-1DC2F6F73F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46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397AD-6F60-FE4F-8A40-1DC2F6F73F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5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a lot of freedom in what you want to do. My proposal would be something like: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10min on examples of people using Blender to do important scientific things, include some spectacular examples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10min lecture-style overview of the GUI, rendering, python integration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30min going through the tutorial you gave to Allard Lab back in summer of 2018, with students following along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30min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python+blender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students following along. (They will have had a 90min intro to python, and indeed 11 out of 12 incoming students report knowing python already).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30min for a “project”, for example to make a movie of A) a DNA-binding protein like a methyltransferase moving along a piece of DNA, B) gastrulation, or C) a cartoon of the student’s most recent research project from undergrad.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397AD-6F60-FE4F-8A40-1DC2F6F73F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78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object: Point out options</a:t>
            </a:r>
          </a:p>
          <a:p>
            <a:r>
              <a:rPr lang="en-US" baseline="0" dirty="0"/>
              <a:t> Only edited when you first add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397AD-6F60-FE4F-8A40-1DC2F6F73F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80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the vertices in edit mode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Wave modifier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397AD-6F60-FE4F-8A40-1DC2F6F73F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27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enter edit</a:t>
            </a:r>
            <a:r>
              <a:rPr lang="en-US" baseline="0" dirty="0"/>
              <a:t> mode, we only look at specific object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Vertices:</a:t>
            </a:r>
          </a:p>
          <a:p>
            <a:r>
              <a:rPr lang="en-US" dirty="0"/>
              <a:t>Edge:</a:t>
            </a:r>
          </a:p>
          <a:p>
            <a:r>
              <a:rPr lang="en-US" dirty="0"/>
              <a:t>Face:</a:t>
            </a:r>
          </a:p>
          <a:p>
            <a:endParaRPr lang="en-US" dirty="0"/>
          </a:p>
          <a:p>
            <a:r>
              <a:rPr lang="en-US" dirty="0"/>
              <a:t>Shift: Choose more than 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</a:t>
            </a:r>
            <a:r>
              <a:rPr lang="en-US" baseline="0" dirty="0"/>
              <a:t> + Left Mouse click: Choose entire row or column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O :proportional vertex edit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397AD-6F60-FE4F-8A40-1DC2F6F73F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92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Rendering engine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Blender</a:t>
            </a:r>
            <a:r>
              <a:rPr lang="en-US" baseline="0" dirty="0"/>
              <a:t> render: since 90s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	No longer being developed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Cycles: 7-8 years ago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397AD-6F60-FE4F-8A40-1DC2F6F73F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63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example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397AD-6F60-FE4F-8A40-1DC2F6F73F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3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lamp:</a:t>
            </a:r>
            <a:r>
              <a:rPr lang="en-US" baseline="0" dirty="0"/>
              <a:t> </a:t>
            </a:r>
            <a:r>
              <a:rPr lang="en-US" dirty="0"/>
              <a:t>Move</a:t>
            </a:r>
            <a:r>
              <a:rPr lang="en-US" baseline="0" dirty="0"/>
              <a:t> cup</a:t>
            </a:r>
          </a:p>
          <a:p>
            <a:endParaRPr lang="en-US" baseline="0" dirty="0"/>
          </a:p>
          <a:p>
            <a:r>
              <a:rPr lang="en-US" baseline="0" dirty="0"/>
              <a:t>Sun: move lamp</a:t>
            </a:r>
          </a:p>
          <a:p>
            <a:r>
              <a:rPr lang="en-US" baseline="0" dirty="0"/>
              <a:t> angle lamp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397AD-6F60-FE4F-8A40-1DC2F6F73F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65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397AD-6F60-FE4F-8A40-1DC2F6F73F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97A0-FA20-5F44-B500-92B430B6FA1E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C411-A7CC-9D42-B0DE-16FC51DEE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49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97A0-FA20-5F44-B500-92B430B6FA1E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C411-A7CC-9D42-B0DE-16FC51DEE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5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97A0-FA20-5F44-B500-92B430B6FA1E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C411-A7CC-9D42-B0DE-16FC51DEE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6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97A0-FA20-5F44-B500-92B430B6FA1E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C411-A7CC-9D42-B0DE-16FC51DEE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9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97A0-FA20-5F44-B500-92B430B6FA1E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C411-A7CC-9D42-B0DE-16FC51DEE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9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97A0-FA20-5F44-B500-92B430B6FA1E}" type="datetimeFigureOut">
              <a:rPr lang="en-US" smtClean="0"/>
              <a:t>9/8/19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C411-A7CC-9D42-B0DE-16FC51DEE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9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97A0-FA20-5F44-B500-92B430B6FA1E}" type="datetimeFigureOut">
              <a:rPr lang="en-US" smtClean="0"/>
              <a:t>9/8/19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C411-A7CC-9D42-B0DE-16FC51DEE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9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97A0-FA20-5F44-B500-92B430B6FA1E}" type="datetimeFigureOut">
              <a:rPr lang="en-US" smtClean="0"/>
              <a:t>9/8/19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C411-A7CC-9D42-B0DE-16FC51DEE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44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97A0-FA20-5F44-B500-92B430B6FA1E}" type="datetimeFigureOut">
              <a:rPr lang="en-US" smtClean="0"/>
              <a:t>9/8/19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C411-A7CC-9D42-B0DE-16FC51DEE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23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97A0-FA20-5F44-B500-92B430B6FA1E}" type="datetimeFigureOut">
              <a:rPr lang="en-US" smtClean="0"/>
              <a:t>9/8/19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C411-A7CC-9D42-B0DE-16FC51DEE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87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97A0-FA20-5F44-B500-92B430B6FA1E}" type="datetimeFigureOut">
              <a:rPr lang="en-US" smtClean="0"/>
              <a:t>9/8/19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C411-A7CC-9D42-B0DE-16FC51DEE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14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F97A0-FA20-5F44-B500-92B430B6FA1E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5C411-A7CC-9D42-B0DE-16FC51DEE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7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.png"/><Relationship Id="rId5" Type="http://schemas.microsoft.com/office/2007/relationships/media" Target="../media/media3.mp4"/><Relationship Id="rId10" Type="http://schemas.openxmlformats.org/officeDocument/2006/relationships/image" Target="../media/image2.png"/><Relationship Id="rId4" Type="http://schemas.openxmlformats.org/officeDocument/2006/relationships/video" Target="../media/media2.mp4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blender.org/" TargetMode="External"/><Relationship Id="rId2" Type="http://schemas.openxmlformats.org/officeDocument/2006/relationships/hyperlink" Target="https://youtu.be/k1Rtxxbw7Y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ff.aist.go.jp/yutaka.ueno/blend/" TargetMode="External"/><Relationship Id="rId4" Type="http://schemas.openxmlformats.org/officeDocument/2006/relationships/hyperlink" Target="https://youtu.be/WhWc3b3KhnY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46176"/>
            <a:ext cx="9144000" cy="2387600"/>
          </a:xfrm>
        </p:spPr>
        <p:txBody>
          <a:bodyPr/>
          <a:lstStyle/>
          <a:p>
            <a:r>
              <a:rPr lang="en-US" dirty="0"/>
              <a:t>Blender tutorial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Abdon Iniguez</a:t>
            </a:r>
          </a:p>
        </p:txBody>
      </p:sp>
      <p:pic>
        <p:nvPicPr>
          <p:cNvPr id="5" name="0001-01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59687" y="4308574"/>
            <a:ext cx="4532313" cy="2549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919"/>
            <a:ext cx="4532313" cy="2549426"/>
          </a:xfrm>
          <a:prstGeom prst="rect">
            <a:avLst/>
          </a:prstGeom>
        </p:spPr>
      </p:pic>
      <p:pic>
        <p:nvPicPr>
          <p:cNvPr id="8" name="0000-037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27471"/>
            <a:ext cx="3931920" cy="2211705"/>
          </a:xfrm>
          <a:prstGeom prst="rect">
            <a:avLst/>
          </a:prstGeom>
        </p:spPr>
      </p:pic>
      <p:pic>
        <p:nvPicPr>
          <p:cNvPr id="9" name="0000-0549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659687" y="-6348"/>
            <a:ext cx="4541838" cy="2554784"/>
          </a:xfrm>
          <a:prstGeom prst="rect">
            <a:avLst/>
          </a:prstGeom>
        </p:spPr>
      </p:pic>
      <p:pic>
        <p:nvPicPr>
          <p:cNvPr id="10" name="0000-0379">
            <a:hlinkClick r:id="" action="ppaction://media"/>
            <a:extLst>
              <a:ext uri="{FF2B5EF4-FFF2-40B4-BE49-F238E27FC236}">
                <a16:creationId xmlns:a16="http://schemas.microsoft.com/office/drawing/2014/main" id="{A4FD5783-5249-934F-AA86-C3C2EF6D7E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9525" y="6193"/>
            <a:ext cx="3931920" cy="221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2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6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3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1001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Basic Navigation</a:t>
            </a:r>
          </a:p>
          <a:p>
            <a:r>
              <a:rPr lang="en-US" dirty="0"/>
              <a:t>Object mode</a:t>
            </a:r>
          </a:p>
          <a:p>
            <a:r>
              <a:rPr lang="en-US" b="1" dirty="0"/>
              <a:t>Edit Mode</a:t>
            </a:r>
          </a:p>
          <a:p>
            <a:r>
              <a:rPr lang="en-US" dirty="0"/>
              <a:t>Materials</a:t>
            </a:r>
          </a:p>
          <a:p>
            <a:r>
              <a:rPr lang="en-US" dirty="0"/>
              <a:t>Lighting</a:t>
            </a:r>
          </a:p>
          <a:p>
            <a:r>
              <a:rPr lang="en-US" dirty="0"/>
              <a:t>Rendering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Animations </a:t>
            </a:r>
          </a:p>
          <a:p>
            <a:r>
              <a:rPr lang="en-US" dirty="0"/>
              <a:t>Python + Blender</a:t>
            </a:r>
          </a:p>
          <a:p>
            <a:pPr lvl="1"/>
            <a:r>
              <a:rPr lang="en-US" dirty="0" err="1"/>
              <a:t>bpy</a:t>
            </a:r>
            <a:r>
              <a:rPr lang="en-US" dirty="0"/>
              <a:t> library</a:t>
            </a:r>
          </a:p>
          <a:p>
            <a:pPr lvl="1"/>
            <a:r>
              <a:rPr lang="en-US" dirty="0" err="1"/>
              <a:t>ZetaChain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1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the shape of the object	</a:t>
            </a:r>
          </a:p>
          <a:p>
            <a:pPr lvl="1"/>
            <a:r>
              <a:rPr lang="en-US" dirty="0"/>
              <a:t>Tab: edit mode</a:t>
            </a:r>
          </a:p>
          <a:p>
            <a:pPr lvl="1"/>
            <a:r>
              <a:rPr lang="en-US" dirty="0"/>
              <a:t>Widget</a:t>
            </a:r>
          </a:p>
          <a:p>
            <a:r>
              <a:rPr lang="en-US" dirty="0"/>
              <a:t>Selecting Vertices, edges, and Faces</a:t>
            </a:r>
          </a:p>
          <a:p>
            <a:pPr lvl="1"/>
            <a:r>
              <a:rPr lang="en-US" dirty="0"/>
              <a:t>Left Click</a:t>
            </a:r>
          </a:p>
          <a:p>
            <a:pPr lvl="1"/>
            <a:r>
              <a:rPr lang="en-US" dirty="0"/>
              <a:t>Box select</a:t>
            </a:r>
          </a:p>
          <a:p>
            <a:pPr lvl="1"/>
            <a:r>
              <a:rPr lang="en-US" dirty="0"/>
              <a:t>Circle select	</a:t>
            </a:r>
          </a:p>
          <a:p>
            <a:r>
              <a:rPr lang="en-US" dirty="0"/>
              <a:t>Proportional control</a:t>
            </a:r>
          </a:p>
          <a:p>
            <a:pPr lvl="1"/>
            <a:r>
              <a:rPr lang="en-US" dirty="0"/>
              <a:t>O: proportional edit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27873" y="3809979"/>
            <a:ext cx="2682240" cy="30480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11793" y="3903345"/>
            <a:ext cx="10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 Keys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87793" y="4272677"/>
            <a:ext cx="35042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3: Side</a:t>
            </a:r>
          </a:p>
          <a:p>
            <a:pPr lvl="2"/>
            <a:r>
              <a:rPr lang="en-US" dirty="0"/>
              <a:t>X: Delete</a:t>
            </a:r>
          </a:p>
          <a:p>
            <a:pPr lvl="2"/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pPr lvl="2"/>
            <a:r>
              <a:rPr lang="en-US" dirty="0"/>
              <a:t>S: scaling feature</a:t>
            </a:r>
          </a:p>
          <a:p>
            <a:pPr lvl="2"/>
            <a:r>
              <a:rPr lang="en-US" dirty="0"/>
              <a:t>g: Moving object</a:t>
            </a:r>
          </a:p>
          <a:p>
            <a:pPr lvl="2"/>
            <a:r>
              <a:rPr lang="en-US" dirty="0"/>
              <a:t>Tab: Edit mode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45633" y="3809979"/>
            <a:ext cx="2682240" cy="30480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83833" y="3925411"/>
            <a:ext cx="138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Hot Keys:</a:t>
            </a:r>
          </a:p>
          <a:p>
            <a:pPr algn="ctr"/>
            <a:r>
              <a:rPr lang="en-US" dirty="0"/>
              <a:t>In edit mode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70031" y="4534774"/>
            <a:ext cx="36123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dirty="0"/>
              <a:t>O: proportional edit </a:t>
            </a:r>
          </a:p>
          <a:p>
            <a:pPr lvl="2"/>
            <a:r>
              <a:rPr lang="en-US" dirty="0"/>
              <a:t>b: Box Select:</a:t>
            </a:r>
          </a:p>
          <a:p>
            <a:pPr lvl="2"/>
            <a:r>
              <a:rPr lang="en-US" dirty="0"/>
              <a:t>c: Circle Select</a:t>
            </a:r>
          </a:p>
          <a:p>
            <a:pPr lvl="2"/>
            <a:r>
              <a:rPr lang="en-US" dirty="0"/>
              <a:t>Shift: Choose multiple</a:t>
            </a:r>
          </a:p>
          <a:p>
            <a:pPr lvl="2"/>
            <a:r>
              <a:rPr lang="en-US" dirty="0" err="1"/>
              <a:t>Alt+left</a:t>
            </a:r>
            <a:r>
              <a:rPr lang="en-US" dirty="0"/>
              <a:t> mouse click: </a:t>
            </a:r>
          </a:p>
          <a:p>
            <a:pPr lvl="2"/>
            <a:r>
              <a:rPr lang="en-US" dirty="0"/>
              <a:t>Choose entire row/column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18411"/>
          <a:stretch/>
        </p:blipFill>
        <p:spPr>
          <a:xfrm>
            <a:off x="7911546" y="22066"/>
            <a:ext cx="3714447" cy="354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8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 Frame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Removes faces</a:t>
            </a:r>
          </a:p>
          <a:p>
            <a:pPr lvl="1"/>
            <a:r>
              <a:rPr lang="en-US" dirty="0"/>
              <a:t>z: wire frame mode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27873" y="3809979"/>
            <a:ext cx="2682240" cy="30480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211793" y="3903345"/>
            <a:ext cx="10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 Keys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7793" y="4272677"/>
            <a:ext cx="35042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3: Side</a:t>
            </a:r>
          </a:p>
          <a:p>
            <a:pPr lvl="2"/>
            <a:r>
              <a:rPr lang="en-US" dirty="0"/>
              <a:t>X: Delete</a:t>
            </a:r>
          </a:p>
          <a:p>
            <a:pPr lvl="2"/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pPr lvl="2"/>
            <a:r>
              <a:rPr lang="en-US" dirty="0"/>
              <a:t>S: scaling feature</a:t>
            </a:r>
          </a:p>
          <a:p>
            <a:pPr lvl="2"/>
            <a:r>
              <a:rPr lang="en-US" dirty="0"/>
              <a:t>g: Moving object</a:t>
            </a:r>
          </a:p>
          <a:p>
            <a:pPr lvl="2"/>
            <a:r>
              <a:rPr lang="en-US" dirty="0"/>
              <a:t>Tab: Edit mode</a:t>
            </a:r>
          </a:p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645633" y="3809979"/>
            <a:ext cx="2682240" cy="30480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483833" y="3925411"/>
            <a:ext cx="138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Hot Keys:</a:t>
            </a:r>
          </a:p>
          <a:p>
            <a:pPr algn="ctr"/>
            <a:r>
              <a:rPr lang="en-US" dirty="0"/>
              <a:t>In edit mode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809" y="3591660"/>
            <a:ext cx="4043323" cy="292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70031" y="4534774"/>
            <a:ext cx="36123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dirty="0"/>
              <a:t>O: proportional edit </a:t>
            </a:r>
          </a:p>
          <a:p>
            <a:pPr lvl="2"/>
            <a:r>
              <a:rPr lang="en-US" dirty="0"/>
              <a:t>b: Box Select:</a:t>
            </a:r>
          </a:p>
          <a:p>
            <a:pPr lvl="2"/>
            <a:r>
              <a:rPr lang="en-US" dirty="0"/>
              <a:t>c: Circle Select</a:t>
            </a:r>
          </a:p>
          <a:p>
            <a:pPr lvl="2"/>
            <a:r>
              <a:rPr lang="en-US" dirty="0"/>
              <a:t>Shift: Choose multiple</a:t>
            </a:r>
          </a:p>
          <a:p>
            <a:pPr lvl="2"/>
            <a:r>
              <a:rPr lang="en-US" dirty="0" err="1"/>
              <a:t>Alt+left</a:t>
            </a:r>
            <a:r>
              <a:rPr lang="en-US" dirty="0"/>
              <a:t> mouse click: </a:t>
            </a:r>
          </a:p>
          <a:p>
            <a:pPr lvl="2"/>
            <a:r>
              <a:rPr lang="en-US" dirty="0"/>
              <a:t>Choose entire row/column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96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Basic Navigation</a:t>
            </a:r>
          </a:p>
          <a:p>
            <a:r>
              <a:rPr lang="en-US" dirty="0"/>
              <a:t>Object mode</a:t>
            </a:r>
          </a:p>
          <a:p>
            <a:r>
              <a:rPr lang="en-US" dirty="0"/>
              <a:t>Edit Mode</a:t>
            </a:r>
          </a:p>
          <a:p>
            <a:r>
              <a:rPr lang="en-US" b="1" dirty="0"/>
              <a:t>Materials</a:t>
            </a:r>
          </a:p>
          <a:p>
            <a:r>
              <a:rPr lang="en-US" dirty="0"/>
              <a:t>Modeling</a:t>
            </a:r>
          </a:p>
          <a:p>
            <a:r>
              <a:rPr lang="en-US" dirty="0"/>
              <a:t>Lighting </a:t>
            </a:r>
          </a:p>
          <a:p>
            <a:r>
              <a:rPr lang="en-US" dirty="0"/>
              <a:t>Rendering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Animations </a:t>
            </a:r>
          </a:p>
          <a:p>
            <a:r>
              <a:rPr lang="en-US" dirty="0"/>
              <a:t>Python + Blender</a:t>
            </a:r>
          </a:p>
          <a:p>
            <a:pPr lvl="1"/>
            <a:r>
              <a:rPr lang="en-US" dirty="0" err="1"/>
              <a:t>bpy</a:t>
            </a:r>
            <a:r>
              <a:rPr lang="en-US" dirty="0"/>
              <a:t> library</a:t>
            </a:r>
          </a:p>
          <a:p>
            <a:pPr lvl="1"/>
            <a:r>
              <a:rPr lang="en-US" dirty="0" err="1"/>
              <a:t>ZetaChain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493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Material Node Editor</a:t>
            </a:r>
          </a:p>
          <a:p>
            <a:r>
              <a:rPr lang="en-US" dirty="0"/>
              <a:t>Render</a:t>
            </a:r>
          </a:p>
          <a:p>
            <a:pPr lvl="1"/>
            <a:r>
              <a:rPr lang="en-US" dirty="0"/>
              <a:t>We will be using Cycles Render</a:t>
            </a:r>
          </a:p>
          <a:p>
            <a:r>
              <a:rPr lang="en-US" dirty="0"/>
              <a:t>Some more shortcuts!</a:t>
            </a:r>
          </a:p>
          <a:p>
            <a:pPr lvl="1"/>
            <a:r>
              <a:rPr lang="en-US" dirty="0"/>
              <a:t>H: Hide</a:t>
            </a:r>
          </a:p>
          <a:p>
            <a:pPr lvl="1"/>
            <a:r>
              <a:rPr lang="en-US" dirty="0" err="1"/>
              <a:t>Alt+h</a:t>
            </a:r>
            <a:r>
              <a:rPr lang="en-US" dirty="0"/>
              <a:t>: Bring back hidden objects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27873" y="1508761"/>
            <a:ext cx="2682240" cy="5349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211793" y="2153386"/>
            <a:ext cx="10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 Keys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87793" y="2592337"/>
            <a:ext cx="35042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3: Side</a:t>
            </a:r>
          </a:p>
          <a:p>
            <a:pPr lvl="2"/>
            <a:r>
              <a:rPr lang="en-US" dirty="0"/>
              <a:t>X: Delete</a:t>
            </a:r>
          </a:p>
          <a:p>
            <a:pPr lvl="2"/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pPr lvl="2"/>
            <a:r>
              <a:rPr lang="en-US" dirty="0"/>
              <a:t>S: scaling feature</a:t>
            </a:r>
          </a:p>
          <a:p>
            <a:pPr lvl="2"/>
            <a:r>
              <a:rPr lang="en-US" dirty="0"/>
              <a:t>g: Moving object</a:t>
            </a:r>
          </a:p>
          <a:p>
            <a:pPr lvl="2"/>
            <a:r>
              <a:rPr lang="en-US" dirty="0"/>
              <a:t>Tab: Edit mode</a:t>
            </a:r>
          </a:p>
          <a:p>
            <a:pPr lvl="2"/>
            <a:r>
              <a:rPr lang="en-US" dirty="0"/>
              <a:t>H: Hide</a:t>
            </a:r>
          </a:p>
          <a:p>
            <a:pPr lvl="2"/>
            <a:r>
              <a:rPr lang="en-US" dirty="0" err="1"/>
              <a:t>Alt+h</a:t>
            </a:r>
            <a:r>
              <a:rPr lang="en-US" dirty="0"/>
              <a:t>: Bring back hidden objects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645633" y="3809979"/>
            <a:ext cx="2682240" cy="30480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83833" y="3925411"/>
            <a:ext cx="138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Hot Keys:</a:t>
            </a:r>
          </a:p>
          <a:p>
            <a:pPr algn="ctr"/>
            <a:r>
              <a:rPr lang="en-US" dirty="0"/>
              <a:t>In edit mode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0031" y="4534774"/>
            <a:ext cx="36123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dirty="0"/>
              <a:t>O: proportional edit </a:t>
            </a:r>
          </a:p>
          <a:p>
            <a:pPr lvl="2"/>
            <a:r>
              <a:rPr lang="en-US" dirty="0"/>
              <a:t>b: Box Select:</a:t>
            </a:r>
          </a:p>
          <a:p>
            <a:pPr lvl="2"/>
            <a:r>
              <a:rPr lang="en-US" dirty="0"/>
              <a:t>c: Circle Select</a:t>
            </a:r>
          </a:p>
          <a:p>
            <a:pPr lvl="2"/>
            <a:r>
              <a:rPr lang="en-US" dirty="0"/>
              <a:t>Shift: Choose multiple</a:t>
            </a:r>
          </a:p>
          <a:p>
            <a:pPr lvl="2"/>
            <a:r>
              <a:rPr lang="en-US" dirty="0" err="1"/>
              <a:t>Alt+left</a:t>
            </a:r>
            <a:r>
              <a:rPr lang="en-US" dirty="0"/>
              <a:t> mouse click: </a:t>
            </a:r>
          </a:p>
          <a:p>
            <a:pPr lvl="2"/>
            <a:r>
              <a:rPr lang="en-US" dirty="0"/>
              <a:t>Choose entire row/column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13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580" y="180022"/>
            <a:ext cx="10515600" cy="1325563"/>
          </a:xfrm>
        </p:spPr>
        <p:txBody>
          <a:bodyPr/>
          <a:lstStyle/>
          <a:p>
            <a:r>
              <a:rPr lang="en-US" dirty="0"/>
              <a:t>Changing Materials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8892" y="1825625"/>
            <a:ext cx="7236588" cy="4351338"/>
          </a:xfrm>
        </p:spPr>
        <p:txBody>
          <a:bodyPr/>
          <a:lstStyle/>
          <a:p>
            <a:r>
              <a:rPr lang="en-US" dirty="0"/>
              <a:t>To change materials of an object, click on the materials tab </a:t>
            </a:r>
          </a:p>
          <a:p>
            <a:pPr lvl="1"/>
            <a:r>
              <a:rPr lang="en-US" dirty="0"/>
              <a:t>The changes made are only seen in the final product</a:t>
            </a:r>
          </a:p>
          <a:p>
            <a:r>
              <a:rPr lang="en-US" dirty="0"/>
              <a:t>To quickly render and see the final product, use </a:t>
            </a:r>
            <a:r>
              <a:rPr lang="en-US" dirty="0" err="1"/>
              <a:t>Shift+z</a:t>
            </a:r>
            <a:r>
              <a:rPr lang="en-US" dirty="0"/>
              <a:t> or widget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18892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27873" y="1508761"/>
            <a:ext cx="2682240" cy="5349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211793" y="2153386"/>
            <a:ext cx="10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 Keys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7793" y="2592337"/>
            <a:ext cx="35042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3: Side</a:t>
            </a:r>
          </a:p>
          <a:p>
            <a:pPr lvl="2"/>
            <a:r>
              <a:rPr lang="en-US" dirty="0"/>
              <a:t>X: Delete</a:t>
            </a:r>
          </a:p>
          <a:p>
            <a:pPr lvl="2"/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pPr lvl="2"/>
            <a:r>
              <a:rPr lang="en-US" dirty="0"/>
              <a:t>S: scaling feature</a:t>
            </a:r>
          </a:p>
          <a:p>
            <a:pPr lvl="2"/>
            <a:r>
              <a:rPr lang="en-US" dirty="0"/>
              <a:t>g: Moving object</a:t>
            </a:r>
          </a:p>
          <a:p>
            <a:pPr lvl="2"/>
            <a:r>
              <a:rPr lang="en-US" dirty="0"/>
              <a:t>Tab: Edit mode</a:t>
            </a:r>
          </a:p>
          <a:p>
            <a:pPr lvl="2"/>
            <a:r>
              <a:rPr lang="en-US" dirty="0"/>
              <a:t>H: Hide</a:t>
            </a:r>
          </a:p>
          <a:p>
            <a:pPr lvl="2"/>
            <a:r>
              <a:rPr lang="en-US" dirty="0" err="1"/>
              <a:t>Alt+h</a:t>
            </a:r>
            <a:r>
              <a:rPr lang="en-US" dirty="0"/>
              <a:t>: Bring back hidden objects</a:t>
            </a:r>
          </a:p>
          <a:p>
            <a:pPr lvl="2"/>
            <a:r>
              <a:rPr lang="en-US" dirty="0" err="1"/>
              <a:t>Shift+z</a:t>
            </a:r>
            <a:r>
              <a:rPr lang="en-US" dirty="0"/>
              <a:t>: Quick Render</a:t>
            </a:r>
          </a:p>
          <a:p>
            <a:pPr lvl="2"/>
            <a:r>
              <a:rPr lang="en-US" dirty="0"/>
              <a:t>T: toolbar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645633" y="3809979"/>
            <a:ext cx="2682240" cy="30480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483833" y="3925411"/>
            <a:ext cx="138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Hot Keys:</a:t>
            </a:r>
          </a:p>
          <a:p>
            <a:pPr algn="ctr"/>
            <a:r>
              <a:rPr lang="en-US" dirty="0"/>
              <a:t>In edit mode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70031" y="4534774"/>
            <a:ext cx="36123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dirty="0"/>
              <a:t>O: proportional edit </a:t>
            </a:r>
          </a:p>
          <a:p>
            <a:pPr lvl="2"/>
            <a:r>
              <a:rPr lang="en-US" dirty="0"/>
              <a:t>b: Box Select:</a:t>
            </a:r>
          </a:p>
          <a:p>
            <a:pPr lvl="2"/>
            <a:r>
              <a:rPr lang="en-US" dirty="0"/>
              <a:t>c: Circle Select</a:t>
            </a:r>
          </a:p>
          <a:p>
            <a:pPr lvl="2"/>
            <a:r>
              <a:rPr lang="en-US" dirty="0"/>
              <a:t>Shift: Choose multiple</a:t>
            </a:r>
          </a:p>
          <a:p>
            <a:pPr lvl="2"/>
            <a:r>
              <a:rPr lang="en-US" dirty="0" err="1"/>
              <a:t>Alt+left</a:t>
            </a:r>
            <a:r>
              <a:rPr lang="en-US" dirty="0"/>
              <a:t> mouse click: </a:t>
            </a:r>
          </a:p>
          <a:p>
            <a:pPr lvl="2"/>
            <a:r>
              <a:rPr lang="en-US" dirty="0"/>
              <a:t>Choose entire row/column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905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Editor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07433" cy="4351338"/>
          </a:xfrm>
        </p:spPr>
        <p:txBody>
          <a:bodyPr/>
          <a:lstStyle/>
          <a:p>
            <a:r>
              <a:rPr lang="en-US" dirty="0"/>
              <a:t>Used to create complex material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42" y="3337662"/>
            <a:ext cx="3446780" cy="29742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27873" y="2075857"/>
            <a:ext cx="2682240" cy="47821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211793" y="2153386"/>
            <a:ext cx="10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 Keys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7793" y="2592337"/>
            <a:ext cx="35042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3: Side</a:t>
            </a:r>
          </a:p>
          <a:p>
            <a:pPr lvl="2"/>
            <a:r>
              <a:rPr lang="en-US" dirty="0"/>
              <a:t>X: Delete</a:t>
            </a:r>
          </a:p>
          <a:p>
            <a:pPr lvl="2"/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pPr lvl="2"/>
            <a:r>
              <a:rPr lang="en-US" dirty="0"/>
              <a:t>S: scaling feature</a:t>
            </a:r>
          </a:p>
          <a:p>
            <a:pPr lvl="2"/>
            <a:r>
              <a:rPr lang="en-US" dirty="0"/>
              <a:t>g: Moving object</a:t>
            </a:r>
          </a:p>
          <a:p>
            <a:pPr lvl="2"/>
            <a:r>
              <a:rPr lang="en-US" dirty="0"/>
              <a:t>Tab: Edit mode</a:t>
            </a:r>
          </a:p>
          <a:p>
            <a:pPr lvl="2"/>
            <a:r>
              <a:rPr lang="en-US" dirty="0"/>
              <a:t>H: Hide</a:t>
            </a:r>
          </a:p>
          <a:p>
            <a:pPr lvl="2"/>
            <a:r>
              <a:rPr lang="en-US" dirty="0" err="1"/>
              <a:t>Alt+h</a:t>
            </a:r>
            <a:r>
              <a:rPr lang="en-US" dirty="0"/>
              <a:t>: Bring back hidden objects</a:t>
            </a:r>
          </a:p>
          <a:p>
            <a:pPr lvl="2"/>
            <a:r>
              <a:rPr lang="en-US" dirty="0" err="1"/>
              <a:t>Shift+z</a:t>
            </a:r>
            <a:r>
              <a:rPr lang="en-US" dirty="0"/>
              <a:t>: Quick Render</a:t>
            </a:r>
          </a:p>
          <a:p>
            <a:pPr lvl="2"/>
            <a:r>
              <a:rPr lang="en-US" dirty="0"/>
              <a:t>T: toolbar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645633" y="3809979"/>
            <a:ext cx="2682240" cy="30480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483833" y="3925411"/>
            <a:ext cx="138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Hot Keys:</a:t>
            </a:r>
          </a:p>
          <a:p>
            <a:pPr algn="ctr"/>
            <a:r>
              <a:rPr lang="en-US" dirty="0"/>
              <a:t>In edit mode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70031" y="4534774"/>
            <a:ext cx="36123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dirty="0"/>
              <a:t>O: proportional edit </a:t>
            </a:r>
          </a:p>
          <a:p>
            <a:pPr lvl="2"/>
            <a:r>
              <a:rPr lang="en-US" dirty="0"/>
              <a:t>b: Box Select:</a:t>
            </a:r>
          </a:p>
          <a:p>
            <a:pPr lvl="2"/>
            <a:r>
              <a:rPr lang="en-US" dirty="0"/>
              <a:t>c: Circle Select</a:t>
            </a:r>
          </a:p>
          <a:p>
            <a:pPr lvl="2"/>
            <a:r>
              <a:rPr lang="en-US" dirty="0"/>
              <a:t>Shift: Choose multiple</a:t>
            </a:r>
          </a:p>
          <a:p>
            <a:pPr lvl="2"/>
            <a:r>
              <a:rPr lang="en-US" dirty="0" err="1"/>
              <a:t>Alt+left</a:t>
            </a:r>
            <a:r>
              <a:rPr lang="en-US" dirty="0"/>
              <a:t> mouse click: </a:t>
            </a:r>
          </a:p>
          <a:p>
            <a:pPr lvl="2"/>
            <a:r>
              <a:rPr lang="en-US" dirty="0"/>
              <a:t>Choose entire row/column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14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node represents a feature to the material</a:t>
            </a:r>
          </a:p>
          <a:p>
            <a:pPr lvl="1"/>
            <a:r>
              <a:rPr lang="en-US" dirty="0" err="1"/>
              <a:t>Shift+a</a:t>
            </a:r>
            <a:r>
              <a:rPr lang="en-US" dirty="0"/>
              <a:t>: adds new node</a:t>
            </a:r>
          </a:p>
          <a:p>
            <a:r>
              <a:rPr lang="en-US" dirty="0"/>
              <a:t>Note: You should only connect to the same color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327873" y="2075857"/>
            <a:ext cx="2682240" cy="47821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211793" y="2153386"/>
            <a:ext cx="10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 Keys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87793" y="2592337"/>
            <a:ext cx="35042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3: Side</a:t>
            </a:r>
          </a:p>
          <a:p>
            <a:pPr lvl="2"/>
            <a:r>
              <a:rPr lang="en-US" dirty="0"/>
              <a:t>X: Delete</a:t>
            </a:r>
          </a:p>
          <a:p>
            <a:pPr lvl="2"/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pPr lvl="2"/>
            <a:r>
              <a:rPr lang="en-US" dirty="0"/>
              <a:t>S: scaling feature</a:t>
            </a:r>
          </a:p>
          <a:p>
            <a:pPr lvl="2"/>
            <a:r>
              <a:rPr lang="en-US" dirty="0"/>
              <a:t>g: Moving object</a:t>
            </a:r>
          </a:p>
          <a:p>
            <a:pPr lvl="2"/>
            <a:r>
              <a:rPr lang="en-US" dirty="0"/>
              <a:t>Tab: Edit mode</a:t>
            </a:r>
          </a:p>
          <a:p>
            <a:pPr lvl="2"/>
            <a:r>
              <a:rPr lang="en-US" dirty="0"/>
              <a:t>H: Hide</a:t>
            </a:r>
          </a:p>
          <a:p>
            <a:pPr lvl="2"/>
            <a:r>
              <a:rPr lang="en-US" dirty="0" err="1"/>
              <a:t>Alt+h</a:t>
            </a:r>
            <a:r>
              <a:rPr lang="en-US" dirty="0"/>
              <a:t>: Bring back hidden objects</a:t>
            </a:r>
          </a:p>
          <a:p>
            <a:pPr lvl="2"/>
            <a:r>
              <a:rPr lang="en-US" dirty="0" err="1"/>
              <a:t>Shift+z</a:t>
            </a:r>
            <a:r>
              <a:rPr lang="en-US" dirty="0"/>
              <a:t>: Quick Render</a:t>
            </a:r>
          </a:p>
          <a:p>
            <a:pPr lvl="2"/>
            <a:r>
              <a:rPr lang="en-US" dirty="0"/>
              <a:t>T: toolbar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645633" y="3809979"/>
            <a:ext cx="2682240" cy="30480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483833" y="3925411"/>
            <a:ext cx="138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Hot Keys:</a:t>
            </a:r>
          </a:p>
          <a:p>
            <a:pPr algn="ctr"/>
            <a:r>
              <a:rPr lang="en-US" dirty="0"/>
              <a:t>In edit mode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70031" y="4534774"/>
            <a:ext cx="36123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dirty="0"/>
              <a:t>O: proportional edit </a:t>
            </a:r>
          </a:p>
          <a:p>
            <a:pPr lvl="2"/>
            <a:r>
              <a:rPr lang="en-US" dirty="0"/>
              <a:t>b: Box Select:</a:t>
            </a:r>
          </a:p>
          <a:p>
            <a:pPr lvl="2"/>
            <a:r>
              <a:rPr lang="en-US" dirty="0"/>
              <a:t>c: Circle Select</a:t>
            </a:r>
          </a:p>
          <a:p>
            <a:pPr lvl="2"/>
            <a:r>
              <a:rPr lang="en-US" dirty="0"/>
              <a:t>Shift: Choose multiple</a:t>
            </a:r>
          </a:p>
          <a:p>
            <a:pPr lvl="2"/>
            <a:r>
              <a:rPr lang="en-US" dirty="0" err="1"/>
              <a:t>Alt+left</a:t>
            </a:r>
            <a:r>
              <a:rPr lang="en-US" dirty="0"/>
              <a:t> mouse click: </a:t>
            </a:r>
          </a:p>
          <a:p>
            <a:pPr lvl="2"/>
            <a:r>
              <a:rPr lang="en-US" dirty="0"/>
              <a:t>Choose entire row/column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21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Screens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307786" cy="4351338"/>
          </a:xfrm>
        </p:spPr>
        <p:txBody>
          <a:bodyPr/>
          <a:lstStyle/>
          <a:p>
            <a:r>
              <a:rPr lang="en-US" dirty="0"/>
              <a:t>Splitting screens helps with node editing, editing objects, moving objects,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To split, at the top right of the viewport, there is a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4001294"/>
            <a:ext cx="5905500" cy="28999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21577" y="3884023"/>
            <a:ext cx="426720" cy="256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55326" y="3884023"/>
            <a:ext cx="426720" cy="256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327873" y="2075857"/>
            <a:ext cx="2682240" cy="47821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211793" y="2153386"/>
            <a:ext cx="10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 Keys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87793" y="2592337"/>
            <a:ext cx="35042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3: Side</a:t>
            </a:r>
          </a:p>
          <a:p>
            <a:pPr lvl="2"/>
            <a:r>
              <a:rPr lang="en-US" dirty="0"/>
              <a:t>X: Delete</a:t>
            </a:r>
          </a:p>
          <a:p>
            <a:pPr lvl="2"/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pPr lvl="2"/>
            <a:r>
              <a:rPr lang="en-US" dirty="0"/>
              <a:t>S: scaling feature</a:t>
            </a:r>
          </a:p>
          <a:p>
            <a:pPr lvl="2"/>
            <a:r>
              <a:rPr lang="en-US" dirty="0"/>
              <a:t>g: Moving object</a:t>
            </a:r>
          </a:p>
          <a:p>
            <a:pPr lvl="2"/>
            <a:r>
              <a:rPr lang="en-US" dirty="0"/>
              <a:t>Tab: Edit mode</a:t>
            </a:r>
          </a:p>
          <a:p>
            <a:pPr lvl="2"/>
            <a:r>
              <a:rPr lang="en-US" dirty="0"/>
              <a:t>H: Hide</a:t>
            </a:r>
          </a:p>
          <a:p>
            <a:pPr lvl="2"/>
            <a:r>
              <a:rPr lang="en-US" dirty="0" err="1"/>
              <a:t>Alt+h</a:t>
            </a:r>
            <a:r>
              <a:rPr lang="en-US" dirty="0"/>
              <a:t>: Bring back hidden objects</a:t>
            </a:r>
          </a:p>
          <a:p>
            <a:pPr lvl="2"/>
            <a:r>
              <a:rPr lang="en-US" dirty="0" err="1"/>
              <a:t>Shift+z</a:t>
            </a:r>
            <a:r>
              <a:rPr lang="en-US" dirty="0"/>
              <a:t>: Quick Render</a:t>
            </a:r>
          </a:p>
          <a:p>
            <a:pPr lvl="2"/>
            <a:r>
              <a:rPr lang="en-US" dirty="0"/>
              <a:t>T: toolbar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645633" y="3809979"/>
            <a:ext cx="2682240" cy="30480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83833" y="3925411"/>
            <a:ext cx="138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Hot Keys:</a:t>
            </a:r>
          </a:p>
          <a:p>
            <a:pPr algn="ctr"/>
            <a:r>
              <a:rPr lang="en-US" dirty="0"/>
              <a:t>In edit mode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0031" y="4534774"/>
            <a:ext cx="36123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dirty="0"/>
              <a:t>O: proportional edit </a:t>
            </a:r>
          </a:p>
          <a:p>
            <a:pPr lvl="2"/>
            <a:r>
              <a:rPr lang="en-US" dirty="0"/>
              <a:t>b: Box Select:</a:t>
            </a:r>
          </a:p>
          <a:p>
            <a:pPr lvl="2"/>
            <a:r>
              <a:rPr lang="en-US" dirty="0"/>
              <a:t>c: Circle Select</a:t>
            </a:r>
          </a:p>
          <a:p>
            <a:pPr lvl="2"/>
            <a:r>
              <a:rPr lang="en-US" dirty="0"/>
              <a:t>Shift: Choose multiple</a:t>
            </a:r>
          </a:p>
          <a:p>
            <a:pPr lvl="2"/>
            <a:r>
              <a:rPr lang="en-US" dirty="0" err="1"/>
              <a:t>Alt+left</a:t>
            </a:r>
            <a:r>
              <a:rPr lang="en-US" dirty="0"/>
              <a:t> mouse click: </a:t>
            </a:r>
          </a:p>
          <a:p>
            <a:pPr lvl="2"/>
            <a:r>
              <a:rPr lang="en-US" dirty="0"/>
              <a:t>Choose entire row/column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537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Basic Navigation</a:t>
            </a:r>
          </a:p>
          <a:p>
            <a:r>
              <a:rPr lang="en-US" dirty="0"/>
              <a:t>Object mode</a:t>
            </a:r>
          </a:p>
          <a:p>
            <a:r>
              <a:rPr lang="en-US" dirty="0"/>
              <a:t>Edit Mode</a:t>
            </a:r>
          </a:p>
          <a:p>
            <a:r>
              <a:rPr lang="en-US" dirty="0"/>
              <a:t>Materials</a:t>
            </a:r>
          </a:p>
          <a:p>
            <a:r>
              <a:rPr lang="en-US" b="1" dirty="0"/>
              <a:t>Modeling</a:t>
            </a:r>
          </a:p>
          <a:p>
            <a:r>
              <a:rPr lang="en-US" dirty="0"/>
              <a:t>Lighting</a:t>
            </a:r>
          </a:p>
          <a:p>
            <a:r>
              <a:rPr lang="en-US" dirty="0"/>
              <a:t>Rendering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Animations </a:t>
            </a:r>
          </a:p>
          <a:p>
            <a:r>
              <a:rPr lang="en-US" dirty="0"/>
              <a:t>Python + Blender</a:t>
            </a:r>
          </a:p>
          <a:p>
            <a:pPr lvl="1"/>
            <a:r>
              <a:rPr lang="en-US" dirty="0" err="1"/>
              <a:t>bpy</a:t>
            </a:r>
            <a:r>
              <a:rPr lang="en-US" dirty="0"/>
              <a:t> library</a:t>
            </a:r>
          </a:p>
          <a:p>
            <a:pPr lvl="1"/>
            <a:r>
              <a:rPr lang="en-US" dirty="0" err="1"/>
              <a:t>ZetaChain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067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86FF-2553-0745-B1FF-3F0D44D7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Blender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2D749-D937-3944-9365-2204DA233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2"/>
              </a:rPr>
              <a:t>Alzheimer's disease</a:t>
            </a:r>
            <a:endParaRPr lang="en-US" dirty="0"/>
          </a:p>
          <a:p>
            <a:r>
              <a:rPr lang="en-US" dirty="0"/>
              <a:t>Open source library</a:t>
            </a:r>
          </a:p>
          <a:p>
            <a:pPr lvl="1"/>
            <a:r>
              <a:rPr lang="en-US" dirty="0">
                <a:hlinkClick r:id="rId3"/>
              </a:rPr>
              <a:t>http://www.bioblender.org/</a:t>
            </a:r>
            <a:endParaRPr lang="en-US" dirty="0"/>
          </a:p>
          <a:p>
            <a:r>
              <a:rPr lang="en-US" dirty="0">
                <a:hlinkClick r:id="rId4"/>
              </a:rPr>
              <a:t>Blender Movie</a:t>
            </a:r>
            <a:endParaRPr lang="en-US" dirty="0"/>
          </a:p>
          <a:p>
            <a:r>
              <a:rPr lang="en-US" dirty="0">
                <a:hlinkClick r:id="rId5"/>
              </a:rPr>
              <a:t>https://staff.aist.go.jp/yutaka.ueno/blend/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033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43899" cy="4351338"/>
          </a:xfrm>
        </p:spPr>
        <p:txBody>
          <a:bodyPr/>
          <a:lstStyle/>
          <a:p>
            <a:r>
              <a:rPr lang="en-US" dirty="0"/>
              <a:t>Any objects we create (lipids), we will need to model with the given shapes</a:t>
            </a:r>
          </a:p>
          <a:p>
            <a:r>
              <a:rPr lang="en-US" dirty="0"/>
              <a:t> We will use a cup as an example of the three functions I use</a:t>
            </a:r>
          </a:p>
          <a:p>
            <a:r>
              <a:rPr lang="en-US" dirty="0"/>
              <a:t>We will use inset, extrude, and add loop to create a cup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in edit mode: inset</a:t>
            </a:r>
          </a:p>
          <a:p>
            <a:pPr lvl="1"/>
            <a:r>
              <a:rPr lang="en-US" dirty="0"/>
              <a:t>E in edit mode: extrude</a:t>
            </a:r>
          </a:p>
          <a:p>
            <a:pPr lvl="1"/>
            <a:r>
              <a:rPr lang="en-US" dirty="0" err="1"/>
              <a:t>Ctrl+r</a:t>
            </a:r>
            <a:r>
              <a:rPr lang="en-US" dirty="0"/>
              <a:t> in edit mode: Create loop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27873" y="2075857"/>
            <a:ext cx="2682240" cy="47821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11793" y="2153386"/>
            <a:ext cx="10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 Keys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87793" y="2592337"/>
            <a:ext cx="35042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3: Side</a:t>
            </a:r>
          </a:p>
          <a:p>
            <a:pPr lvl="2"/>
            <a:r>
              <a:rPr lang="en-US" dirty="0"/>
              <a:t>X: Delete</a:t>
            </a:r>
          </a:p>
          <a:p>
            <a:pPr lvl="2"/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pPr lvl="2"/>
            <a:r>
              <a:rPr lang="en-US" dirty="0"/>
              <a:t>S: scaling feature</a:t>
            </a:r>
          </a:p>
          <a:p>
            <a:pPr lvl="2"/>
            <a:r>
              <a:rPr lang="en-US" dirty="0"/>
              <a:t>g: Moving object</a:t>
            </a:r>
          </a:p>
          <a:p>
            <a:pPr lvl="2"/>
            <a:r>
              <a:rPr lang="en-US" dirty="0"/>
              <a:t>Tab: Edit mode</a:t>
            </a:r>
          </a:p>
          <a:p>
            <a:pPr lvl="2"/>
            <a:r>
              <a:rPr lang="en-US" dirty="0"/>
              <a:t>H: Hide</a:t>
            </a:r>
          </a:p>
          <a:p>
            <a:pPr lvl="2"/>
            <a:r>
              <a:rPr lang="en-US" dirty="0" err="1"/>
              <a:t>Alt+h</a:t>
            </a:r>
            <a:r>
              <a:rPr lang="en-US" dirty="0"/>
              <a:t>: Bring back hidden objects</a:t>
            </a:r>
          </a:p>
          <a:p>
            <a:pPr lvl="2"/>
            <a:r>
              <a:rPr lang="en-US" dirty="0" err="1"/>
              <a:t>Shift+z</a:t>
            </a:r>
            <a:r>
              <a:rPr lang="en-US" dirty="0"/>
              <a:t>: Quick Render</a:t>
            </a:r>
          </a:p>
          <a:p>
            <a:pPr lvl="2"/>
            <a:r>
              <a:rPr lang="en-US" dirty="0"/>
              <a:t>T: toolbar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45633" y="3491495"/>
            <a:ext cx="2682240" cy="3366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83833" y="3606927"/>
            <a:ext cx="138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Hot Keys:</a:t>
            </a:r>
          </a:p>
          <a:p>
            <a:pPr algn="ctr"/>
            <a:r>
              <a:rPr lang="en-US" dirty="0"/>
              <a:t>In edit mode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70031" y="4216290"/>
            <a:ext cx="361239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dirty="0"/>
              <a:t>O: proportional edit </a:t>
            </a:r>
          </a:p>
          <a:p>
            <a:pPr lvl="2"/>
            <a:r>
              <a:rPr lang="en-US" dirty="0"/>
              <a:t>Box Select: b</a:t>
            </a:r>
          </a:p>
          <a:p>
            <a:pPr lvl="2"/>
            <a:r>
              <a:rPr lang="en-US" dirty="0"/>
              <a:t>Circle Select: o</a:t>
            </a:r>
          </a:p>
          <a:p>
            <a:pPr lvl="2"/>
            <a:r>
              <a:rPr lang="en-US" dirty="0"/>
              <a:t>Shift: Choose multiple</a:t>
            </a:r>
          </a:p>
          <a:p>
            <a:pPr lvl="2"/>
            <a:r>
              <a:rPr lang="en-US" dirty="0" err="1"/>
              <a:t>Alt+left</a:t>
            </a:r>
            <a:r>
              <a:rPr lang="en-US" dirty="0"/>
              <a:t> mouse click: </a:t>
            </a:r>
          </a:p>
          <a:p>
            <a:pPr lvl="2"/>
            <a:r>
              <a:rPr lang="en-US" dirty="0"/>
              <a:t>Choose entire row/column</a:t>
            </a:r>
          </a:p>
          <a:p>
            <a:pPr lvl="2"/>
            <a:r>
              <a:rPr lang="en-US" dirty="0" err="1"/>
              <a:t>Ctrl+R</a:t>
            </a:r>
            <a:r>
              <a:rPr lang="en-US" dirty="0"/>
              <a:t>: create loop</a:t>
            </a:r>
          </a:p>
          <a:p>
            <a:pPr lvl="2"/>
            <a:r>
              <a:rPr lang="en-US" dirty="0" err="1"/>
              <a:t>i:inset</a:t>
            </a:r>
            <a:endParaRPr lang="en-US" dirty="0"/>
          </a:p>
          <a:p>
            <a:pPr lvl="2"/>
            <a:r>
              <a:rPr lang="en-US" dirty="0"/>
              <a:t>E: extrude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008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cup</a:t>
            </a:r>
          </a:p>
        </p:txBody>
      </p:sp>
      <p:sp>
        <p:nvSpPr>
          <p:cNvPr id="4" name="Rectangle 3"/>
          <p:cNvSpPr/>
          <p:nvPr/>
        </p:nvSpPr>
        <p:spPr>
          <a:xfrm>
            <a:off x="9327873" y="2075857"/>
            <a:ext cx="2682240" cy="47821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11793" y="2153386"/>
            <a:ext cx="10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 Keys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87793" y="2592337"/>
            <a:ext cx="35042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3: Side</a:t>
            </a:r>
          </a:p>
          <a:p>
            <a:pPr lvl="2"/>
            <a:r>
              <a:rPr lang="en-US" dirty="0"/>
              <a:t>X: Delete</a:t>
            </a:r>
          </a:p>
          <a:p>
            <a:pPr lvl="2"/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pPr lvl="2"/>
            <a:r>
              <a:rPr lang="en-US" dirty="0"/>
              <a:t>S: scaling feature</a:t>
            </a:r>
          </a:p>
          <a:p>
            <a:pPr lvl="2"/>
            <a:r>
              <a:rPr lang="en-US" dirty="0"/>
              <a:t>g: Moving object</a:t>
            </a:r>
          </a:p>
          <a:p>
            <a:pPr lvl="2"/>
            <a:r>
              <a:rPr lang="en-US" dirty="0"/>
              <a:t>Tab: Edit mode</a:t>
            </a:r>
          </a:p>
          <a:p>
            <a:pPr lvl="2"/>
            <a:r>
              <a:rPr lang="en-US" dirty="0"/>
              <a:t>H: Hide</a:t>
            </a:r>
          </a:p>
          <a:p>
            <a:pPr lvl="2"/>
            <a:r>
              <a:rPr lang="en-US" dirty="0" err="1"/>
              <a:t>Alt+h</a:t>
            </a:r>
            <a:r>
              <a:rPr lang="en-US" dirty="0"/>
              <a:t>: Bring back hidden objects</a:t>
            </a:r>
          </a:p>
          <a:p>
            <a:pPr lvl="2"/>
            <a:r>
              <a:rPr lang="en-US" dirty="0" err="1"/>
              <a:t>Shift+z</a:t>
            </a:r>
            <a:r>
              <a:rPr lang="en-US" dirty="0"/>
              <a:t>: Quick Render</a:t>
            </a:r>
          </a:p>
          <a:p>
            <a:pPr lvl="2"/>
            <a:r>
              <a:rPr lang="en-US" dirty="0"/>
              <a:t>T: toolbar</a:t>
            </a:r>
          </a:p>
          <a:p>
            <a:pPr lvl="2"/>
            <a:r>
              <a:rPr lang="en-US" dirty="0"/>
              <a:t>N: RHS panel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45633" y="3491495"/>
            <a:ext cx="2682240" cy="3366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83833" y="3606927"/>
            <a:ext cx="138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Hot Keys:</a:t>
            </a:r>
          </a:p>
          <a:p>
            <a:pPr algn="ctr"/>
            <a:r>
              <a:rPr lang="en-US" dirty="0"/>
              <a:t>In edit mode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70031" y="4216290"/>
            <a:ext cx="361239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dirty="0"/>
              <a:t>O: proportional edit </a:t>
            </a:r>
          </a:p>
          <a:p>
            <a:pPr lvl="2"/>
            <a:r>
              <a:rPr lang="en-US" dirty="0"/>
              <a:t>Box Select: b</a:t>
            </a:r>
          </a:p>
          <a:p>
            <a:pPr lvl="2"/>
            <a:r>
              <a:rPr lang="en-US" dirty="0"/>
              <a:t>Circle Select: o</a:t>
            </a:r>
          </a:p>
          <a:p>
            <a:pPr lvl="2"/>
            <a:r>
              <a:rPr lang="en-US" dirty="0"/>
              <a:t>Shift: Choose multiple</a:t>
            </a:r>
          </a:p>
          <a:p>
            <a:pPr lvl="2"/>
            <a:r>
              <a:rPr lang="en-US" dirty="0" err="1"/>
              <a:t>Alt+left</a:t>
            </a:r>
            <a:r>
              <a:rPr lang="en-US" dirty="0"/>
              <a:t> mouse click: </a:t>
            </a:r>
          </a:p>
          <a:p>
            <a:pPr lvl="2"/>
            <a:r>
              <a:rPr lang="en-US" dirty="0"/>
              <a:t>Choose entire row/column</a:t>
            </a:r>
          </a:p>
          <a:p>
            <a:pPr lvl="2"/>
            <a:r>
              <a:rPr lang="en-US" dirty="0" err="1"/>
              <a:t>Ctrl+R</a:t>
            </a:r>
            <a:r>
              <a:rPr lang="en-US" dirty="0"/>
              <a:t>: create loop</a:t>
            </a:r>
          </a:p>
          <a:p>
            <a:pPr lvl="2"/>
            <a:r>
              <a:rPr lang="en-US" dirty="0" err="1"/>
              <a:t>i:inset</a:t>
            </a:r>
            <a:endParaRPr lang="en-US" dirty="0"/>
          </a:p>
          <a:p>
            <a:pPr lvl="2"/>
            <a:r>
              <a:rPr lang="en-US" dirty="0"/>
              <a:t>E: extrude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68" y="1746059"/>
            <a:ext cx="4673476" cy="43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19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A2FCC-AC06-4C44-9CEC-A28044DF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AC9D44-85B4-1A4D-A2FD-1985306B8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399" y="1690688"/>
            <a:ext cx="7245202" cy="41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87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Basic Navigation</a:t>
            </a:r>
          </a:p>
          <a:p>
            <a:r>
              <a:rPr lang="en-US" dirty="0"/>
              <a:t>Object mode</a:t>
            </a:r>
          </a:p>
          <a:p>
            <a:r>
              <a:rPr lang="en-US" dirty="0"/>
              <a:t>Edit Mode</a:t>
            </a:r>
          </a:p>
          <a:p>
            <a:r>
              <a:rPr lang="en-US" dirty="0"/>
              <a:t>Materials</a:t>
            </a:r>
          </a:p>
          <a:p>
            <a:r>
              <a:rPr lang="en-US" dirty="0"/>
              <a:t>Modeling</a:t>
            </a:r>
          </a:p>
          <a:p>
            <a:r>
              <a:rPr lang="en-US" b="1" dirty="0"/>
              <a:t>Lighting</a:t>
            </a:r>
          </a:p>
          <a:p>
            <a:r>
              <a:rPr lang="en-US" dirty="0"/>
              <a:t>Rendering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Animations </a:t>
            </a:r>
            <a:endParaRPr lang="en-US" b="1" dirty="0"/>
          </a:p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bpy</a:t>
            </a:r>
            <a:r>
              <a:rPr lang="en-US" dirty="0"/>
              <a:t> library</a:t>
            </a:r>
          </a:p>
          <a:p>
            <a:pPr lvl="1"/>
            <a:r>
              <a:rPr lang="en-US" dirty="0" err="1"/>
              <a:t>ZetaChain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2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Lighting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2554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Four types of lights</a:t>
            </a:r>
          </a:p>
          <a:p>
            <a:pPr lvl="1"/>
            <a:r>
              <a:rPr lang="en-US" dirty="0"/>
              <a:t>Point lamp</a:t>
            </a:r>
          </a:p>
          <a:p>
            <a:pPr lvl="2"/>
            <a:r>
              <a:rPr lang="en-US" dirty="0"/>
              <a:t>lighting in all directions</a:t>
            </a:r>
          </a:p>
          <a:p>
            <a:pPr lvl="1"/>
            <a:r>
              <a:rPr lang="en-US" dirty="0"/>
              <a:t>Sun</a:t>
            </a:r>
          </a:p>
          <a:p>
            <a:pPr lvl="2"/>
            <a:r>
              <a:rPr lang="en-US" dirty="0"/>
              <a:t>global</a:t>
            </a:r>
          </a:p>
          <a:p>
            <a:pPr lvl="2"/>
            <a:r>
              <a:rPr lang="en-US" dirty="0"/>
              <a:t>Only angle matters in the positioning</a:t>
            </a:r>
          </a:p>
          <a:p>
            <a:pPr lvl="2"/>
            <a:r>
              <a:rPr lang="en-US" dirty="0"/>
              <a:t>Different </a:t>
            </a:r>
            <a:r>
              <a:rPr lang="en-US" dirty="0" err="1"/>
              <a:t>strengthi</a:t>
            </a:r>
            <a:r>
              <a:rPr lang="en-US" dirty="0"/>
              <a:t> unit (&lt;5)</a:t>
            </a:r>
          </a:p>
          <a:p>
            <a:pPr lvl="1"/>
            <a:r>
              <a:rPr lang="en-US" dirty="0"/>
              <a:t>Spot lamp</a:t>
            </a:r>
          </a:p>
          <a:p>
            <a:pPr lvl="2"/>
            <a:r>
              <a:rPr lang="en-US" dirty="0"/>
              <a:t>Limited area</a:t>
            </a:r>
          </a:p>
          <a:p>
            <a:pPr lvl="2"/>
            <a:r>
              <a:rPr lang="en-US" dirty="0"/>
              <a:t>Allows you to focus on certain objects</a:t>
            </a:r>
          </a:p>
          <a:p>
            <a:pPr lvl="1"/>
            <a:r>
              <a:rPr lang="en-US" dirty="0"/>
              <a:t>Hemi</a:t>
            </a:r>
          </a:p>
          <a:p>
            <a:pPr lvl="2"/>
            <a:r>
              <a:rPr lang="en-US" dirty="0"/>
              <a:t>Not supported by Cycles render</a:t>
            </a:r>
          </a:p>
          <a:p>
            <a:pPr lvl="1"/>
            <a:r>
              <a:rPr lang="en-US" dirty="0"/>
              <a:t>Area lamp:</a:t>
            </a:r>
          </a:p>
          <a:p>
            <a:pPr lvl="2"/>
            <a:r>
              <a:rPr lang="en-US" dirty="0"/>
              <a:t>Allows you to focus on certain things (similar to spot)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27873" y="2075857"/>
            <a:ext cx="2682240" cy="47821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11793" y="2153386"/>
            <a:ext cx="10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 Keys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87793" y="2592337"/>
            <a:ext cx="35042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3: Side</a:t>
            </a:r>
          </a:p>
          <a:p>
            <a:pPr lvl="2"/>
            <a:r>
              <a:rPr lang="en-US" dirty="0"/>
              <a:t>X: Delete</a:t>
            </a:r>
          </a:p>
          <a:p>
            <a:pPr lvl="2"/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pPr lvl="2"/>
            <a:r>
              <a:rPr lang="en-US" dirty="0"/>
              <a:t>S: scaling feature</a:t>
            </a:r>
          </a:p>
          <a:p>
            <a:pPr lvl="2"/>
            <a:r>
              <a:rPr lang="en-US" dirty="0"/>
              <a:t>g: Moving object</a:t>
            </a:r>
          </a:p>
          <a:p>
            <a:pPr lvl="2"/>
            <a:r>
              <a:rPr lang="en-US" dirty="0"/>
              <a:t>Tab: Edit mode</a:t>
            </a:r>
          </a:p>
          <a:p>
            <a:pPr lvl="2"/>
            <a:r>
              <a:rPr lang="en-US" dirty="0"/>
              <a:t>H: Hide</a:t>
            </a:r>
          </a:p>
          <a:p>
            <a:pPr lvl="2"/>
            <a:r>
              <a:rPr lang="en-US" dirty="0" err="1"/>
              <a:t>Alt+h</a:t>
            </a:r>
            <a:r>
              <a:rPr lang="en-US" dirty="0"/>
              <a:t>: Bring back hidden objects</a:t>
            </a:r>
          </a:p>
          <a:p>
            <a:pPr lvl="2"/>
            <a:r>
              <a:rPr lang="en-US" dirty="0" err="1"/>
              <a:t>Shift+z</a:t>
            </a:r>
            <a:r>
              <a:rPr lang="en-US" dirty="0"/>
              <a:t>: Quick Render</a:t>
            </a:r>
          </a:p>
          <a:p>
            <a:pPr lvl="2"/>
            <a:r>
              <a:rPr lang="en-US" dirty="0"/>
              <a:t>T: toolbar</a:t>
            </a:r>
          </a:p>
          <a:p>
            <a:pPr lvl="2"/>
            <a:r>
              <a:rPr lang="en-US" dirty="0"/>
              <a:t>N: RHS panel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45633" y="3491495"/>
            <a:ext cx="2682240" cy="3366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83833" y="3606927"/>
            <a:ext cx="138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Hot Keys:</a:t>
            </a:r>
          </a:p>
          <a:p>
            <a:pPr algn="ctr"/>
            <a:r>
              <a:rPr lang="en-US" dirty="0"/>
              <a:t>In edit mode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70031" y="4216290"/>
            <a:ext cx="361239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dirty="0"/>
              <a:t>O: proportional edit </a:t>
            </a:r>
          </a:p>
          <a:p>
            <a:pPr lvl="2"/>
            <a:r>
              <a:rPr lang="en-US" dirty="0"/>
              <a:t>Box Select: b</a:t>
            </a:r>
          </a:p>
          <a:p>
            <a:pPr lvl="2"/>
            <a:r>
              <a:rPr lang="en-US" dirty="0"/>
              <a:t>Circle Select: o</a:t>
            </a:r>
          </a:p>
          <a:p>
            <a:pPr lvl="2"/>
            <a:r>
              <a:rPr lang="en-US" dirty="0"/>
              <a:t>Shift: Choose multiple</a:t>
            </a:r>
          </a:p>
          <a:p>
            <a:pPr lvl="2"/>
            <a:r>
              <a:rPr lang="en-US" dirty="0" err="1"/>
              <a:t>Alt+left</a:t>
            </a:r>
            <a:r>
              <a:rPr lang="en-US" dirty="0"/>
              <a:t> mouse click: </a:t>
            </a:r>
          </a:p>
          <a:p>
            <a:pPr lvl="2"/>
            <a:r>
              <a:rPr lang="en-US" dirty="0"/>
              <a:t>Choose entire row/column</a:t>
            </a:r>
          </a:p>
          <a:p>
            <a:pPr lvl="2"/>
            <a:r>
              <a:rPr lang="en-US" dirty="0" err="1"/>
              <a:t>Ctrl+R</a:t>
            </a:r>
            <a:r>
              <a:rPr lang="en-US" dirty="0"/>
              <a:t>: create loop</a:t>
            </a:r>
          </a:p>
          <a:p>
            <a:pPr lvl="2"/>
            <a:r>
              <a:rPr lang="en-US" dirty="0" err="1"/>
              <a:t>i:inset</a:t>
            </a:r>
            <a:endParaRPr lang="en-US" dirty="0"/>
          </a:p>
          <a:p>
            <a:pPr lvl="2"/>
            <a:r>
              <a:rPr lang="en-US" dirty="0"/>
              <a:t>E: extrude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41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lighting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321910" cy="4351338"/>
          </a:xfrm>
        </p:spPr>
        <p:txBody>
          <a:bodyPr/>
          <a:lstStyle/>
          <a:p>
            <a:r>
              <a:rPr lang="en-US" dirty="0"/>
              <a:t>We can change the background color to a brighter to contribute to the lighting</a:t>
            </a:r>
          </a:p>
          <a:p>
            <a:r>
              <a:rPr lang="en-US" dirty="0"/>
              <a:t>Never use the world lighting as a primary light source</a:t>
            </a:r>
          </a:p>
          <a:p>
            <a:pPr lvl="1"/>
            <a:r>
              <a:rPr lang="en-US" dirty="0"/>
              <a:t>Washes out the scene </a:t>
            </a:r>
          </a:p>
        </p:txBody>
      </p:sp>
      <p:sp>
        <p:nvSpPr>
          <p:cNvPr id="4" name="Rectangle 3"/>
          <p:cNvSpPr/>
          <p:nvPr/>
        </p:nvSpPr>
        <p:spPr>
          <a:xfrm>
            <a:off x="9327873" y="2075857"/>
            <a:ext cx="2682240" cy="47821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11793" y="2153386"/>
            <a:ext cx="10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 Keys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87793" y="2592337"/>
            <a:ext cx="35042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3: Side</a:t>
            </a:r>
          </a:p>
          <a:p>
            <a:pPr lvl="2"/>
            <a:r>
              <a:rPr lang="en-US" dirty="0"/>
              <a:t>X: Delete</a:t>
            </a:r>
          </a:p>
          <a:p>
            <a:pPr lvl="2"/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pPr lvl="2"/>
            <a:r>
              <a:rPr lang="en-US" dirty="0"/>
              <a:t>S: scaling feature</a:t>
            </a:r>
          </a:p>
          <a:p>
            <a:pPr lvl="2"/>
            <a:r>
              <a:rPr lang="en-US" dirty="0"/>
              <a:t>g: Moving object</a:t>
            </a:r>
          </a:p>
          <a:p>
            <a:pPr lvl="2"/>
            <a:r>
              <a:rPr lang="en-US" dirty="0"/>
              <a:t>Tab: Edit mode</a:t>
            </a:r>
          </a:p>
          <a:p>
            <a:pPr lvl="2"/>
            <a:r>
              <a:rPr lang="en-US" dirty="0"/>
              <a:t>H: Hide</a:t>
            </a:r>
          </a:p>
          <a:p>
            <a:pPr lvl="2"/>
            <a:r>
              <a:rPr lang="en-US" dirty="0" err="1"/>
              <a:t>Alt+h</a:t>
            </a:r>
            <a:r>
              <a:rPr lang="en-US" dirty="0"/>
              <a:t>: Bring back hidden objects</a:t>
            </a:r>
          </a:p>
          <a:p>
            <a:pPr lvl="2"/>
            <a:r>
              <a:rPr lang="en-US" dirty="0" err="1"/>
              <a:t>Shift+z</a:t>
            </a:r>
            <a:r>
              <a:rPr lang="en-US" dirty="0"/>
              <a:t>: Quick Render</a:t>
            </a:r>
          </a:p>
          <a:p>
            <a:pPr lvl="2"/>
            <a:r>
              <a:rPr lang="en-US" dirty="0"/>
              <a:t>T: toolbar</a:t>
            </a:r>
          </a:p>
          <a:p>
            <a:pPr lvl="2"/>
            <a:r>
              <a:rPr lang="en-US" dirty="0"/>
              <a:t>N: RHS panel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45633" y="3491495"/>
            <a:ext cx="2682240" cy="3366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83833" y="3606927"/>
            <a:ext cx="138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Hot Keys:</a:t>
            </a:r>
          </a:p>
          <a:p>
            <a:pPr algn="ctr"/>
            <a:r>
              <a:rPr lang="en-US" dirty="0"/>
              <a:t>In edit mode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70031" y="4216290"/>
            <a:ext cx="361239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dirty="0"/>
              <a:t>O: proportional edit </a:t>
            </a:r>
          </a:p>
          <a:p>
            <a:pPr lvl="2"/>
            <a:r>
              <a:rPr lang="en-US" dirty="0"/>
              <a:t>Box Select: b</a:t>
            </a:r>
          </a:p>
          <a:p>
            <a:pPr lvl="2"/>
            <a:r>
              <a:rPr lang="en-US" dirty="0"/>
              <a:t>Circle Select: o</a:t>
            </a:r>
          </a:p>
          <a:p>
            <a:pPr lvl="2"/>
            <a:r>
              <a:rPr lang="en-US" dirty="0"/>
              <a:t>Shift: Choose multiple</a:t>
            </a:r>
          </a:p>
          <a:p>
            <a:pPr lvl="2"/>
            <a:r>
              <a:rPr lang="en-US" dirty="0" err="1"/>
              <a:t>Alt+left</a:t>
            </a:r>
            <a:r>
              <a:rPr lang="en-US" dirty="0"/>
              <a:t> mouse click: </a:t>
            </a:r>
          </a:p>
          <a:p>
            <a:pPr lvl="2"/>
            <a:r>
              <a:rPr lang="en-US" dirty="0"/>
              <a:t>Choose entire row/column</a:t>
            </a:r>
          </a:p>
          <a:p>
            <a:pPr lvl="2"/>
            <a:r>
              <a:rPr lang="en-US" dirty="0" err="1"/>
              <a:t>Ctrl+R</a:t>
            </a:r>
            <a:r>
              <a:rPr lang="en-US" dirty="0"/>
              <a:t>: create loop</a:t>
            </a:r>
          </a:p>
          <a:p>
            <a:pPr lvl="2"/>
            <a:r>
              <a:rPr lang="en-US" dirty="0" err="1"/>
              <a:t>i:inset</a:t>
            </a:r>
            <a:endParaRPr lang="en-US" dirty="0"/>
          </a:p>
          <a:p>
            <a:pPr lvl="2"/>
            <a:r>
              <a:rPr lang="en-US" dirty="0"/>
              <a:t>E: extrude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6176963"/>
            <a:ext cx="5360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Good lighting schemes have one key light source </a:t>
            </a:r>
          </a:p>
        </p:txBody>
      </p:sp>
    </p:spTree>
    <p:extLst>
      <p:ext uri="{BB962C8B-B14F-4D97-AF65-F5344CB8AC3E}">
        <p14:creationId xmlns:p14="http://schemas.microsoft.com/office/powerpoint/2010/main" val="2033802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the camera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4959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should always position the camera before the lighting</a:t>
            </a:r>
          </a:p>
          <a:p>
            <a:endParaRPr lang="en-US" dirty="0"/>
          </a:p>
          <a:p>
            <a:r>
              <a:rPr lang="en-US" dirty="0"/>
              <a:t>Move camera to position you are looking at</a:t>
            </a:r>
          </a:p>
          <a:p>
            <a:pPr lvl="1"/>
            <a:r>
              <a:rPr lang="en-US" dirty="0" err="1"/>
              <a:t>Ctrl+alt+numberpad</a:t>
            </a:r>
            <a:r>
              <a:rPr lang="en-US" dirty="0"/>
              <a:t> 0</a:t>
            </a:r>
          </a:p>
          <a:p>
            <a:r>
              <a:rPr lang="en-US" dirty="0"/>
              <a:t>Adjusting where the camera is</a:t>
            </a:r>
          </a:p>
          <a:p>
            <a:pPr lvl="1"/>
            <a:r>
              <a:rPr lang="en-US" dirty="0" err="1"/>
              <a:t>r+middle</a:t>
            </a:r>
            <a:r>
              <a:rPr lang="en-US" dirty="0"/>
              <a:t> mouse button</a:t>
            </a:r>
          </a:p>
          <a:p>
            <a:pPr lvl="2"/>
            <a:r>
              <a:rPr lang="en-US" dirty="0"/>
              <a:t>Hold down shift to slow down</a:t>
            </a:r>
          </a:p>
          <a:p>
            <a:r>
              <a:rPr lang="en-US" dirty="0"/>
              <a:t>Zoom in/out</a:t>
            </a:r>
          </a:p>
          <a:p>
            <a:pPr lvl="1"/>
            <a:r>
              <a:rPr lang="en-US" dirty="0"/>
              <a:t>G + middle mouse button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27872" y="365125"/>
            <a:ext cx="2864127" cy="6492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11793" y="643620"/>
            <a:ext cx="10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 Keys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87793" y="948690"/>
            <a:ext cx="3504207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3: Side</a:t>
            </a:r>
          </a:p>
          <a:p>
            <a:pPr lvl="2"/>
            <a:r>
              <a:rPr lang="en-US" dirty="0"/>
              <a:t>X: Delete</a:t>
            </a:r>
          </a:p>
          <a:p>
            <a:pPr lvl="2"/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pPr lvl="2"/>
            <a:r>
              <a:rPr lang="en-US" dirty="0"/>
              <a:t>S: scaling feature</a:t>
            </a:r>
          </a:p>
          <a:p>
            <a:pPr lvl="2"/>
            <a:r>
              <a:rPr lang="en-US" dirty="0"/>
              <a:t>g: Moving object</a:t>
            </a:r>
          </a:p>
          <a:p>
            <a:pPr lvl="2"/>
            <a:r>
              <a:rPr lang="en-US" dirty="0"/>
              <a:t>Tab: Edit mode</a:t>
            </a:r>
          </a:p>
          <a:p>
            <a:pPr lvl="2"/>
            <a:r>
              <a:rPr lang="en-US" dirty="0"/>
              <a:t>H: Hide</a:t>
            </a:r>
          </a:p>
          <a:p>
            <a:pPr lvl="2"/>
            <a:r>
              <a:rPr lang="en-US" dirty="0" err="1"/>
              <a:t>Alt+h</a:t>
            </a:r>
            <a:r>
              <a:rPr lang="en-US" dirty="0"/>
              <a:t>: Bring back hidden objects</a:t>
            </a:r>
          </a:p>
          <a:p>
            <a:pPr lvl="2"/>
            <a:r>
              <a:rPr lang="en-US" dirty="0" err="1"/>
              <a:t>Shift+z</a:t>
            </a:r>
            <a:r>
              <a:rPr lang="en-US" dirty="0"/>
              <a:t>: Quick Render</a:t>
            </a:r>
          </a:p>
          <a:p>
            <a:pPr lvl="2"/>
            <a:r>
              <a:rPr lang="en-US" dirty="0"/>
              <a:t>T: toolbar</a:t>
            </a:r>
          </a:p>
          <a:p>
            <a:pPr lvl="2"/>
            <a:r>
              <a:rPr lang="en-US" dirty="0"/>
              <a:t>N: RHS panel</a:t>
            </a:r>
          </a:p>
          <a:p>
            <a:pPr lvl="2"/>
            <a:r>
              <a:rPr lang="en-US" dirty="0" err="1"/>
              <a:t>Cttrl+alt+np</a:t>
            </a:r>
            <a:r>
              <a:rPr lang="en-US" dirty="0"/>
              <a:t> 0: moves camera to position you are looking at</a:t>
            </a:r>
          </a:p>
          <a:p>
            <a:pPr lvl="2"/>
            <a:r>
              <a:rPr lang="en-US" dirty="0" err="1"/>
              <a:t>R+middle</a:t>
            </a:r>
            <a:r>
              <a:rPr lang="en-US" dirty="0"/>
              <a:t> mouse: Adjusting where the camera is</a:t>
            </a:r>
          </a:p>
          <a:p>
            <a:pPr lvl="2"/>
            <a:r>
              <a:rPr lang="en-US" dirty="0" err="1"/>
              <a:t>G+middle</a:t>
            </a:r>
            <a:r>
              <a:rPr lang="en-US" dirty="0"/>
              <a:t> mouse: Zoom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45633" y="3491495"/>
            <a:ext cx="2682240" cy="3366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83833" y="3606927"/>
            <a:ext cx="138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Hot Keys:</a:t>
            </a:r>
          </a:p>
          <a:p>
            <a:pPr algn="ctr"/>
            <a:r>
              <a:rPr lang="en-US" dirty="0"/>
              <a:t>In edit mode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70031" y="4216290"/>
            <a:ext cx="361239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dirty="0"/>
              <a:t>O: proportional edit </a:t>
            </a:r>
          </a:p>
          <a:p>
            <a:pPr lvl="2"/>
            <a:r>
              <a:rPr lang="en-US" dirty="0"/>
              <a:t>Box Select: b</a:t>
            </a:r>
          </a:p>
          <a:p>
            <a:pPr lvl="2"/>
            <a:r>
              <a:rPr lang="en-US" dirty="0"/>
              <a:t>Circle Select: o</a:t>
            </a:r>
          </a:p>
          <a:p>
            <a:pPr lvl="2"/>
            <a:r>
              <a:rPr lang="en-US" dirty="0"/>
              <a:t>Shift: Choose multiple</a:t>
            </a:r>
          </a:p>
          <a:p>
            <a:pPr lvl="2"/>
            <a:r>
              <a:rPr lang="en-US" dirty="0" err="1"/>
              <a:t>Alt+left</a:t>
            </a:r>
            <a:r>
              <a:rPr lang="en-US" dirty="0"/>
              <a:t> mouse click: </a:t>
            </a:r>
          </a:p>
          <a:p>
            <a:pPr lvl="2"/>
            <a:r>
              <a:rPr lang="en-US" dirty="0"/>
              <a:t>Choose entire row/column</a:t>
            </a:r>
          </a:p>
          <a:p>
            <a:pPr lvl="2"/>
            <a:r>
              <a:rPr lang="en-US" dirty="0" err="1"/>
              <a:t>Ctrl+R</a:t>
            </a:r>
            <a:r>
              <a:rPr lang="en-US" dirty="0"/>
              <a:t>: create loop</a:t>
            </a:r>
          </a:p>
          <a:p>
            <a:pPr lvl="2"/>
            <a:r>
              <a:rPr lang="en-US" dirty="0" err="1"/>
              <a:t>i:inset</a:t>
            </a:r>
            <a:endParaRPr lang="en-US" dirty="0"/>
          </a:p>
          <a:p>
            <a:pPr lvl="2"/>
            <a:r>
              <a:rPr lang="en-US" dirty="0"/>
              <a:t>E: extrude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954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Basic Navigation</a:t>
            </a:r>
          </a:p>
          <a:p>
            <a:r>
              <a:rPr lang="en-US" dirty="0"/>
              <a:t>Object mode</a:t>
            </a:r>
          </a:p>
          <a:p>
            <a:r>
              <a:rPr lang="en-US" dirty="0"/>
              <a:t>Edit Mode</a:t>
            </a:r>
          </a:p>
          <a:p>
            <a:r>
              <a:rPr lang="en-US" dirty="0"/>
              <a:t>Materials</a:t>
            </a:r>
          </a:p>
          <a:p>
            <a:r>
              <a:rPr lang="en-US" dirty="0"/>
              <a:t>Modeling</a:t>
            </a:r>
          </a:p>
          <a:p>
            <a:r>
              <a:rPr lang="en-US" dirty="0"/>
              <a:t>Lighting</a:t>
            </a:r>
          </a:p>
          <a:p>
            <a:r>
              <a:rPr lang="en-US" b="1" dirty="0"/>
              <a:t>Rendering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Animations </a:t>
            </a:r>
            <a:endParaRPr lang="en-US" b="1" dirty="0"/>
          </a:p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bpy</a:t>
            </a:r>
            <a:r>
              <a:rPr lang="en-US" dirty="0"/>
              <a:t> library</a:t>
            </a:r>
          </a:p>
          <a:p>
            <a:pPr lvl="1"/>
            <a:r>
              <a:rPr lang="en-US" dirty="0" err="1"/>
              <a:t>ZetaChain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05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361" y="0"/>
            <a:ext cx="10515600" cy="1325563"/>
          </a:xfrm>
        </p:spPr>
        <p:txBody>
          <a:bodyPr/>
          <a:lstStyle/>
          <a:p>
            <a:r>
              <a:rPr lang="en-US" dirty="0"/>
              <a:t>Rendering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732" y="1147144"/>
            <a:ext cx="8354811" cy="6371644"/>
          </a:xfrm>
        </p:spPr>
        <p:txBody>
          <a:bodyPr>
            <a:normAutofit/>
          </a:bodyPr>
          <a:lstStyle/>
          <a:p>
            <a:r>
              <a:rPr lang="en-US" dirty="0"/>
              <a:t>Blender will automatically render with your CPU</a:t>
            </a:r>
          </a:p>
          <a:p>
            <a:r>
              <a:rPr lang="en-US" dirty="0"/>
              <a:t>Making the render faster</a:t>
            </a:r>
          </a:p>
          <a:p>
            <a:pPr lvl="1"/>
            <a:r>
              <a:rPr lang="en-US" dirty="0"/>
              <a:t>Tile Size</a:t>
            </a:r>
          </a:p>
          <a:p>
            <a:pPr lvl="1"/>
            <a:r>
              <a:rPr lang="en-US" dirty="0"/>
              <a:t>Reduce Samples</a:t>
            </a:r>
          </a:p>
          <a:p>
            <a:pPr lvl="1"/>
            <a:r>
              <a:rPr lang="en-US" dirty="0"/>
              <a:t>GPU</a:t>
            </a:r>
          </a:p>
          <a:p>
            <a:pPr lvl="2"/>
            <a:r>
              <a:rPr lang="en-US" dirty="0"/>
              <a:t>Rendering with GPU is much faster</a:t>
            </a:r>
          </a:p>
          <a:p>
            <a:pPr lvl="2"/>
            <a:r>
              <a:rPr lang="en-US" dirty="0"/>
              <a:t>To change: File&gt;User Preferences&gt;System</a:t>
            </a:r>
          </a:p>
          <a:p>
            <a:r>
              <a:rPr lang="en-US" dirty="0"/>
              <a:t>How to render?</a:t>
            </a:r>
          </a:p>
          <a:p>
            <a:pPr lvl="1"/>
            <a:r>
              <a:rPr lang="en-US" dirty="0"/>
              <a:t>Assuming your camera is in the right position,  there three necessary components to change before you push render</a:t>
            </a:r>
          </a:p>
          <a:p>
            <a:pPr lvl="2"/>
            <a:r>
              <a:rPr lang="en-US" dirty="0"/>
              <a:t>Resolution (in Dimensions)</a:t>
            </a:r>
          </a:p>
          <a:p>
            <a:pPr lvl="2"/>
            <a:r>
              <a:rPr lang="en-US" dirty="0"/>
              <a:t>Where we want to output image (in Output)</a:t>
            </a:r>
          </a:p>
          <a:p>
            <a:pPr lvl="2"/>
            <a:r>
              <a:rPr lang="en-US" dirty="0"/>
              <a:t>What type of image (in output)</a:t>
            </a:r>
          </a:p>
          <a:p>
            <a:pPr lvl="2"/>
            <a:r>
              <a:rPr lang="en-US" dirty="0"/>
              <a:t>Number of Samples ( in sampling)</a:t>
            </a:r>
          </a:p>
          <a:p>
            <a:pPr lvl="2"/>
            <a:r>
              <a:rPr lang="en-US" dirty="0"/>
              <a:t>Tiles (in Performance)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011" y="0"/>
            <a:ext cx="272695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20976" y="4728117"/>
            <a:ext cx="3271024" cy="15388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20976" y="2113873"/>
            <a:ext cx="3271024" cy="15388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920976" y="198076"/>
            <a:ext cx="1431761" cy="5725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9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522" y="0"/>
            <a:ext cx="10515600" cy="1325563"/>
          </a:xfrm>
        </p:spPr>
        <p:txBody>
          <a:bodyPr/>
          <a:lstStyle/>
          <a:p>
            <a:r>
              <a:rPr lang="en-US" dirty="0"/>
              <a:t>Tile Sizes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7075"/>
            <a:ext cx="8713594" cy="54084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50244" y="5657671"/>
            <a:ext cx="2341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www.blenderguru.com</a:t>
            </a:r>
            <a:r>
              <a:rPr lang="en-US" dirty="0"/>
              <a:t>/articles/4-easy-ways-to-speed-up-cycles</a:t>
            </a:r>
          </a:p>
        </p:txBody>
      </p:sp>
    </p:spTree>
    <p:extLst>
      <p:ext uri="{BB962C8B-B14F-4D97-AF65-F5344CB8AC3E}">
        <p14:creationId xmlns:p14="http://schemas.microsoft.com/office/powerpoint/2010/main" val="468578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Basic Navigation</a:t>
            </a:r>
          </a:p>
          <a:p>
            <a:r>
              <a:rPr lang="en-US" dirty="0"/>
              <a:t>Object mode</a:t>
            </a:r>
          </a:p>
          <a:p>
            <a:r>
              <a:rPr lang="en-US" dirty="0"/>
              <a:t>Edit Mode</a:t>
            </a:r>
          </a:p>
          <a:p>
            <a:r>
              <a:rPr lang="en-US" dirty="0"/>
              <a:t>Materials</a:t>
            </a:r>
          </a:p>
          <a:p>
            <a:r>
              <a:rPr lang="en-US" dirty="0"/>
              <a:t>Modeling</a:t>
            </a:r>
          </a:p>
          <a:p>
            <a:r>
              <a:rPr lang="en-US" dirty="0"/>
              <a:t>Lighting</a:t>
            </a:r>
          </a:p>
          <a:p>
            <a:r>
              <a:rPr lang="en-US" dirty="0"/>
              <a:t>Rendering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Animations </a:t>
            </a:r>
          </a:p>
          <a:p>
            <a:r>
              <a:rPr lang="en-US" dirty="0"/>
              <a:t>Python + Blender</a:t>
            </a:r>
          </a:p>
          <a:p>
            <a:pPr lvl="1"/>
            <a:r>
              <a:rPr lang="en-US" dirty="0" err="1"/>
              <a:t>bpy</a:t>
            </a:r>
            <a:r>
              <a:rPr lang="en-US" dirty="0"/>
              <a:t> library</a:t>
            </a:r>
          </a:p>
          <a:p>
            <a:pPr lvl="1"/>
            <a:r>
              <a:rPr lang="en-US" dirty="0" err="1"/>
              <a:t>Formin</a:t>
            </a:r>
            <a:r>
              <a:rPr lang="en-US" dirty="0"/>
              <a:t>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11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simple 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91076" cy="4351338"/>
          </a:xfrm>
        </p:spPr>
        <p:txBody>
          <a:bodyPr/>
          <a:lstStyle/>
          <a:p>
            <a:r>
              <a:rPr lang="en-US" dirty="0"/>
              <a:t>Let’s say we want our camera to follow a path to create an animation</a:t>
            </a:r>
          </a:p>
          <a:p>
            <a:pPr lvl="1"/>
            <a:r>
              <a:rPr lang="en-US" dirty="0"/>
              <a:t>Step 1:Create a circle (curve)</a:t>
            </a:r>
          </a:p>
          <a:p>
            <a:pPr lvl="1"/>
            <a:r>
              <a:rPr lang="en-US" dirty="0"/>
              <a:t>Step 2: Have the camera follow the curve</a:t>
            </a:r>
          </a:p>
          <a:p>
            <a:pPr lvl="2"/>
            <a:r>
              <a:rPr lang="en-US" dirty="0"/>
              <a:t>Click on the camera first and then the curve</a:t>
            </a:r>
          </a:p>
          <a:p>
            <a:pPr lvl="2"/>
            <a:r>
              <a:rPr lang="en-US" dirty="0"/>
              <a:t>Ctrl + p &gt; Follow path</a:t>
            </a:r>
          </a:p>
          <a:p>
            <a:pPr lvl="1"/>
            <a:r>
              <a:rPr lang="en-US" dirty="0"/>
              <a:t>Step 3: Click on the curve</a:t>
            </a:r>
          </a:p>
          <a:p>
            <a:pPr lvl="2"/>
            <a:r>
              <a:rPr lang="en-US" dirty="0"/>
              <a:t>              &gt; path animation to control speed 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Step 4: Play animation</a:t>
            </a:r>
          </a:p>
          <a:p>
            <a:pPr lvl="2"/>
            <a:r>
              <a:rPr lang="en-US" dirty="0" err="1"/>
              <a:t>Alt+a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27872" y="1"/>
            <a:ext cx="2864127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309278" y="60055"/>
            <a:ext cx="10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 Keys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5633" y="3491495"/>
            <a:ext cx="2682240" cy="3366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483833" y="3606927"/>
            <a:ext cx="138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Hot Keys:</a:t>
            </a:r>
          </a:p>
          <a:p>
            <a:pPr algn="ctr"/>
            <a:r>
              <a:rPr lang="en-US" dirty="0"/>
              <a:t>In edit mode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70031" y="4216290"/>
            <a:ext cx="361239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dirty="0"/>
              <a:t>O: proportional edit </a:t>
            </a:r>
          </a:p>
          <a:p>
            <a:pPr lvl="2"/>
            <a:r>
              <a:rPr lang="en-US" dirty="0"/>
              <a:t>Box Select: b</a:t>
            </a:r>
          </a:p>
          <a:p>
            <a:pPr lvl="2"/>
            <a:r>
              <a:rPr lang="en-US" dirty="0"/>
              <a:t>Circle Select: o</a:t>
            </a:r>
          </a:p>
          <a:p>
            <a:pPr lvl="2"/>
            <a:r>
              <a:rPr lang="en-US" dirty="0"/>
              <a:t>Shift: Choose multiple</a:t>
            </a:r>
          </a:p>
          <a:p>
            <a:pPr lvl="2"/>
            <a:r>
              <a:rPr lang="en-US" dirty="0" err="1"/>
              <a:t>Alt+left</a:t>
            </a:r>
            <a:r>
              <a:rPr lang="en-US" dirty="0"/>
              <a:t> mouse click: </a:t>
            </a:r>
          </a:p>
          <a:p>
            <a:pPr lvl="2"/>
            <a:r>
              <a:rPr lang="en-US" dirty="0"/>
              <a:t>Choose entire row/column</a:t>
            </a:r>
          </a:p>
          <a:p>
            <a:pPr lvl="2"/>
            <a:r>
              <a:rPr lang="en-US" dirty="0" err="1"/>
              <a:t>Ctrl+R</a:t>
            </a:r>
            <a:r>
              <a:rPr lang="en-US" dirty="0"/>
              <a:t>: create loop</a:t>
            </a:r>
          </a:p>
          <a:p>
            <a:pPr lvl="2"/>
            <a:r>
              <a:rPr lang="en-US" dirty="0" err="1"/>
              <a:t>i:inset</a:t>
            </a:r>
            <a:endParaRPr lang="en-US" dirty="0"/>
          </a:p>
          <a:p>
            <a:pPr lvl="2"/>
            <a:r>
              <a:rPr lang="en-US" dirty="0"/>
              <a:t>E: extrude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785278" y="365125"/>
            <a:ext cx="3504207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3: Side</a:t>
            </a:r>
          </a:p>
          <a:p>
            <a:pPr lvl="2"/>
            <a:r>
              <a:rPr lang="en-US" dirty="0"/>
              <a:t>X: Delete</a:t>
            </a:r>
          </a:p>
          <a:p>
            <a:pPr lvl="2"/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pPr lvl="2"/>
            <a:r>
              <a:rPr lang="en-US" dirty="0"/>
              <a:t>S: scaling feature</a:t>
            </a:r>
          </a:p>
          <a:p>
            <a:pPr lvl="2"/>
            <a:r>
              <a:rPr lang="en-US" dirty="0"/>
              <a:t>g: Moving object</a:t>
            </a:r>
          </a:p>
          <a:p>
            <a:pPr lvl="2"/>
            <a:r>
              <a:rPr lang="en-US" dirty="0"/>
              <a:t>Tab: Edit mode</a:t>
            </a:r>
          </a:p>
          <a:p>
            <a:pPr lvl="2"/>
            <a:r>
              <a:rPr lang="en-US" dirty="0"/>
              <a:t>H: Hide</a:t>
            </a:r>
          </a:p>
          <a:p>
            <a:pPr lvl="2"/>
            <a:r>
              <a:rPr lang="en-US" dirty="0" err="1"/>
              <a:t>Alt+h</a:t>
            </a:r>
            <a:r>
              <a:rPr lang="en-US" dirty="0"/>
              <a:t>: Bring back hidden objects</a:t>
            </a:r>
          </a:p>
          <a:p>
            <a:pPr lvl="2"/>
            <a:r>
              <a:rPr lang="en-US" dirty="0" err="1"/>
              <a:t>Shift+z</a:t>
            </a:r>
            <a:r>
              <a:rPr lang="en-US" dirty="0"/>
              <a:t>: Quick Render</a:t>
            </a:r>
          </a:p>
          <a:p>
            <a:pPr lvl="2"/>
            <a:r>
              <a:rPr lang="en-US" dirty="0"/>
              <a:t>T: toolbar</a:t>
            </a:r>
          </a:p>
          <a:p>
            <a:pPr lvl="2"/>
            <a:r>
              <a:rPr lang="en-US" dirty="0"/>
              <a:t>N: RHS panel</a:t>
            </a:r>
          </a:p>
          <a:p>
            <a:pPr lvl="2"/>
            <a:r>
              <a:rPr lang="en-US" dirty="0" err="1"/>
              <a:t>Cttrl+alt+np</a:t>
            </a:r>
            <a:r>
              <a:rPr lang="en-US" dirty="0"/>
              <a:t> 0: moves camera to position you are looking at</a:t>
            </a:r>
          </a:p>
          <a:p>
            <a:pPr lvl="2"/>
            <a:r>
              <a:rPr lang="en-US" dirty="0" err="1"/>
              <a:t>R+middle</a:t>
            </a:r>
            <a:r>
              <a:rPr lang="en-US" dirty="0"/>
              <a:t> mouse: Adjusting where the camera is</a:t>
            </a:r>
          </a:p>
          <a:p>
            <a:pPr lvl="2"/>
            <a:r>
              <a:rPr lang="en-US" dirty="0" err="1"/>
              <a:t>G+middle</a:t>
            </a:r>
            <a:r>
              <a:rPr lang="en-US" dirty="0"/>
              <a:t> mouse: Zoom</a:t>
            </a:r>
          </a:p>
          <a:p>
            <a:pPr lvl="2"/>
            <a:r>
              <a:rPr lang="en-US" dirty="0" err="1"/>
              <a:t>Alt+a</a:t>
            </a:r>
            <a:r>
              <a:rPr lang="en-US" dirty="0"/>
              <a:t>: play</a:t>
            </a:r>
          </a:p>
          <a:p>
            <a:pPr lvl="2"/>
            <a:r>
              <a:rPr lang="en-US" dirty="0" err="1"/>
              <a:t>Ctrl+p:follow</a:t>
            </a:r>
            <a:r>
              <a:rPr lang="en-US" dirty="0"/>
              <a:t> path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29" y="4562401"/>
            <a:ext cx="434969" cy="39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70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02873" cy="4351338"/>
          </a:xfrm>
        </p:spPr>
        <p:txBody>
          <a:bodyPr/>
          <a:lstStyle/>
          <a:p>
            <a:r>
              <a:rPr lang="en-US" dirty="0"/>
              <a:t>Rendering animation is very similar to rendering an image</a:t>
            </a:r>
          </a:p>
          <a:p>
            <a:r>
              <a:rPr lang="en-US" dirty="0"/>
              <a:t>Two differences</a:t>
            </a:r>
          </a:p>
          <a:p>
            <a:pPr lvl="1"/>
            <a:r>
              <a:rPr lang="en-US" dirty="0"/>
              <a:t>Output&gt;</a:t>
            </a:r>
            <a:r>
              <a:rPr lang="en-US" dirty="0" err="1"/>
              <a:t>ffmpeg_video</a:t>
            </a:r>
            <a:endParaRPr lang="en-US" dirty="0"/>
          </a:p>
          <a:p>
            <a:pPr lvl="1"/>
            <a:r>
              <a:rPr lang="en-US" dirty="0"/>
              <a:t>Encoding&gt;Presents changes to </a:t>
            </a:r>
            <a:r>
              <a:rPr lang="en-US" dirty="0" err="1"/>
              <a:t>Encodin</a:t>
            </a:r>
            <a:r>
              <a:rPr lang="en-US" dirty="0"/>
              <a:t>&gt;h264 in mp4</a:t>
            </a:r>
          </a:p>
          <a:p>
            <a:endParaRPr lang="en-US" dirty="0"/>
          </a:p>
        </p:txBody>
      </p:sp>
      <p:pic>
        <p:nvPicPr>
          <p:cNvPr id="4" name="breakfa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5200" y="2339206"/>
            <a:ext cx="4523640" cy="254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8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Basic Navigation</a:t>
            </a:r>
          </a:p>
          <a:p>
            <a:r>
              <a:rPr lang="en-US" dirty="0"/>
              <a:t>Object mode</a:t>
            </a:r>
          </a:p>
          <a:p>
            <a:r>
              <a:rPr lang="en-US" dirty="0"/>
              <a:t>Edit Mode</a:t>
            </a:r>
          </a:p>
          <a:p>
            <a:r>
              <a:rPr lang="en-US" dirty="0"/>
              <a:t>Materials</a:t>
            </a:r>
          </a:p>
          <a:p>
            <a:r>
              <a:rPr lang="en-US" dirty="0"/>
              <a:t>Modeling</a:t>
            </a:r>
          </a:p>
          <a:p>
            <a:r>
              <a:rPr lang="en-US" dirty="0"/>
              <a:t>Lighting</a:t>
            </a:r>
          </a:p>
          <a:p>
            <a:r>
              <a:rPr lang="en-US" dirty="0"/>
              <a:t>Rendering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Animations </a:t>
            </a:r>
            <a:endParaRPr lang="en-US" b="1" dirty="0"/>
          </a:p>
          <a:p>
            <a:r>
              <a:rPr lang="en-US" b="1" dirty="0"/>
              <a:t>Python + Blender</a:t>
            </a:r>
          </a:p>
          <a:p>
            <a:pPr lvl="1"/>
            <a:r>
              <a:rPr lang="en-US" dirty="0" err="1"/>
              <a:t>bpy</a:t>
            </a:r>
            <a:r>
              <a:rPr lang="en-US" dirty="0"/>
              <a:t> library</a:t>
            </a:r>
          </a:p>
          <a:p>
            <a:pPr lvl="1"/>
            <a:r>
              <a:rPr lang="en-US" dirty="0" err="1"/>
              <a:t>Formin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251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46" y="0"/>
            <a:ext cx="10515600" cy="1325563"/>
          </a:xfrm>
        </p:spPr>
        <p:txBody>
          <a:bodyPr/>
          <a:lstStyle/>
          <a:p>
            <a:r>
              <a:rPr lang="en-US" dirty="0"/>
              <a:t>A little closer to home</a:t>
            </a:r>
          </a:p>
        </p:txBody>
      </p:sp>
      <p:pic>
        <p:nvPicPr>
          <p:cNvPr id="4" name="kinase_zetach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" y="2165356"/>
            <a:ext cx="5628682" cy="3166062"/>
          </a:xfrm>
          <a:prstGeom prst="rect">
            <a:avLst/>
          </a:prstGeom>
        </p:spPr>
      </p:pic>
      <p:pic>
        <p:nvPicPr>
          <p:cNvPr id="5" name="0000-0379">
            <a:hlinkClick r:id="" action="ppaction://media"/>
            <a:extLst>
              <a:ext uri="{FF2B5EF4-FFF2-40B4-BE49-F238E27FC236}">
                <a16:creationId xmlns:a16="http://schemas.microsoft.com/office/drawing/2014/main" id="{C1E8079C-F354-DC4A-BE75-886D36A2A89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63318" y="2165355"/>
            <a:ext cx="5628555" cy="31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468" y="2260832"/>
            <a:ext cx="5049644" cy="1325563"/>
          </a:xfrm>
        </p:spPr>
        <p:txBody>
          <a:bodyPr/>
          <a:lstStyle/>
          <a:p>
            <a:r>
              <a:rPr lang="en-US" dirty="0"/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192527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Basic Navigation</a:t>
            </a:r>
          </a:p>
          <a:p>
            <a:r>
              <a:rPr lang="en-US" dirty="0"/>
              <a:t>Object mode</a:t>
            </a:r>
          </a:p>
          <a:p>
            <a:r>
              <a:rPr lang="en-US" dirty="0"/>
              <a:t>Edit Mode</a:t>
            </a:r>
          </a:p>
          <a:p>
            <a:r>
              <a:rPr lang="en-US" dirty="0"/>
              <a:t>Materials</a:t>
            </a:r>
          </a:p>
          <a:p>
            <a:r>
              <a:rPr lang="en-US" dirty="0"/>
              <a:t>Modeling</a:t>
            </a:r>
          </a:p>
          <a:p>
            <a:r>
              <a:rPr lang="en-US" dirty="0"/>
              <a:t>Lighting</a:t>
            </a:r>
          </a:p>
          <a:p>
            <a:r>
              <a:rPr lang="en-US" dirty="0"/>
              <a:t>Rendering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Animations </a:t>
            </a:r>
          </a:p>
          <a:p>
            <a:r>
              <a:rPr lang="en-US" dirty="0"/>
              <a:t>Python + Blender</a:t>
            </a:r>
          </a:p>
          <a:p>
            <a:pPr lvl="1"/>
            <a:r>
              <a:rPr lang="en-US" dirty="0" err="1"/>
              <a:t>bpy</a:t>
            </a:r>
            <a:r>
              <a:rPr lang="en-US" dirty="0"/>
              <a:t> library</a:t>
            </a:r>
          </a:p>
          <a:p>
            <a:pPr lvl="1"/>
            <a:r>
              <a:rPr lang="en-US" dirty="0" err="1"/>
              <a:t>ZetaChain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2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"/>
            <a:ext cx="12192000" cy="6436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User Interface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3d Viewport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Properties Panel</a:t>
            </a:r>
          </a:p>
          <a:p>
            <a:pPr lvl="2"/>
            <a:r>
              <a:rPr lang="en-US">
                <a:solidFill>
                  <a:schemeClr val="bg1"/>
                </a:solidFill>
              </a:rPr>
              <a:t>Change object information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Left Panel</a:t>
            </a:r>
          </a:p>
          <a:p>
            <a:pPr lvl="2"/>
            <a:r>
              <a:rPr lang="en-US">
                <a:solidFill>
                  <a:schemeClr val="bg1"/>
                </a:solidFill>
              </a:rPr>
              <a:t>Create/edit objects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Animation Panel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061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around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9096651" cy="4351338"/>
          </a:xfrm>
        </p:spPr>
        <p:txBody>
          <a:bodyPr/>
          <a:lstStyle/>
          <a:p>
            <a:r>
              <a:rPr lang="en-US" dirty="0"/>
              <a:t>Moving around </a:t>
            </a:r>
          </a:p>
          <a:p>
            <a:pPr lvl="1"/>
            <a:r>
              <a:rPr lang="en-US" dirty="0"/>
              <a:t>Middle mouse button</a:t>
            </a:r>
          </a:p>
          <a:p>
            <a:pPr lvl="2"/>
            <a:r>
              <a:rPr lang="en-US" dirty="0"/>
              <a:t>Orbits</a:t>
            </a:r>
          </a:p>
          <a:p>
            <a:pPr lvl="1"/>
            <a:r>
              <a:rPr lang="en-US" dirty="0"/>
              <a:t>Hotkeys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3: Side</a:t>
            </a:r>
          </a:p>
          <a:p>
            <a:pPr lvl="1"/>
            <a:r>
              <a:rPr lang="en-US" dirty="0"/>
              <a:t>Focusing on other things (Moving around scene)</a:t>
            </a:r>
          </a:p>
          <a:p>
            <a:pPr lvl="2"/>
            <a:r>
              <a:rPr lang="en-US" dirty="0"/>
              <a:t>Shift + Middle Mouse Drag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Exercise: focus on Cube, Camera, and Light</a:t>
            </a:r>
          </a:p>
        </p:txBody>
      </p:sp>
      <p:sp>
        <p:nvSpPr>
          <p:cNvPr id="4" name="Rectangle 3"/>
          <p:cNvSpPr/>
          <p:nvPr/>
        </p:nvSpPr>
        <p:spPr>
          <a:xfrm>
            <a:off x="9509760" y="3870960"/>
            <a:ext cx="2682240" cy="2987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393680" y="3964326"/>
            <a:ext cx="10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 Keys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69680" y="4333658"/>
            <a:ext cx="3504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 err="1"/>
              <a:t>Numberpad</a:t>
            </a:r>
            <a:r>
              <a:rPr lang="en-US" dirty="0"/>
              <a:t> 7: </a:t>
            </a:r>
            <a:r>
              <a:rPr lang="en-US" dirty="0" err="1"/>
              <a:t>topview</a:t>
            </a:r>
            <a:endParaRPr lang="en-US" dirty="0"/>
          </a:p>
          <a:p>
            <a:pPr lvl="2"/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3-side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454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Basic Navigation</a:t>
            </a:r>
          </a:p>
          <a:p>
            <a:r>
              <a:rPr lang="en-US" b="1" dirty="0"/>
              <a:t>Object mode</a:t>
            </a:r>
          </a:p>
          <a:p>
            <a:r>
              <a:rPr lang="en-US" dirty="0"/>
              <a:t>Edit Mode</a:t>
            </a:r>
          </a:p>
          <a:p>
            <a:r>
              <a:rPr lang="en-US" dirty="0"/>
              <a:t>Materials</a:t>
            </a:r>
          </a:p>
          <a:p>
            <a:r>
              <a:rPr lang="en-US" dirty="0"/>
              <a:t>Modeling</a:t>
            </a:r>
          </a:p>
          <a:p>
            <a:r>
              <a:rPr lang="en-US" dirty="0"/>
              <a:t>Lighting</a:t>
            </a:r>
          </a:p>
          <a:p>
            <a:r>
              <a:rPr lang="en-US" dirty="0"/>
              <a:t>Rendering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Animations </a:t>
            </a:r>
          </a:p>
          <a:p>
            <a:r>
              <a:rPr lang="en-US" dirty="0"/>
              <a:t>Python + Blender</a:t>
            </a:r>
          </a:p>
          <a:p>
            <a:pPr lvl="1"/>
            <a:r>
              <a:rPr lang="en-US" dirty="0" err="1"/>
              <a:t>bpy</a:t>
            </a:r>
            <a:r>
              <a:rPr lang="en-US" dirty="0"/>
              <a:t> library</a:t>
            </a:r>
          </a:p>
          <a:p>
            <a:pPr lvl="1"/>
            <a:r>
              <a:rPr lang="en-US" dirty="0" err="1"/>
              <a:t>ZetaChain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58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Move, rotate, and scale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4772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Delete Object</a:t>
            </a:r>
          </a:p>
          <a:p>
            <a:pPr lvl="1"/>
            <a:r>
              <a:rPr lang="en-US" dirty="0"/>
              <a:t>X</a:t>
            </a:r>
          </a:p>
          <a:p>
            <a:r>
              <a:rPr lang="en-US" dirty="0"/>
              <a:t>Scaling:  Click on object and push S</a:t>
            </a:r>
          </a:p>
          <a:p>
            <a:pPr lvl="1"/>
            <a:r>
              <a:rPr lang="en-US" dirty="0"/>
              <a:t>Shift: slows down the scaling</a:t>
            </a:r>
          </a:p>
          <a:p>
            <a:pPr lvl="1"/>
            <a:r>
              <a:rPr lang="en-US" dirty="0"/>
              <a:t>Control: Increments </a:t>
            </a:r>
          </a:p>
          <a:p>
            <a:r>
              <a:rPr lang="en-US" dirty="0"/>
              <a:t>Moving</a:t>
            </a:r>
          </a:p>
          <a:p>
            <a:pPr lvl="1"/>
            <a:r>
              <a:rPr lang="en-US" dirty="0"/>
              <a:t>3d Widget tool</a:t>
            </a:r>
          </a:p>
          <a:p>
            <a:pPr lvl="1"/>
            <a:r>
              <a:rPr lang="en-US" dirty="0"/>
              <a:t>G</a:t>
            </a:r>
          </a:p>
          <a:p>
            <a:pPr lvl="2"/>
            <a:r>
              <a:rPr lang="en-US" dirty="0"/>
              <a:t>X key, y key ,z key</a:t>
            </a:r>
          </a:p>
          <a:p>
            <a:pPr lvl="2"/>
            <a:r>
              <a:rPr lang="en-US" dirty="0"/>
              <a:t>Middle Mouse key</a:t>
            </a:r>
          </a:p>
          <a:p>
            <a:pPr lvl="3"/>
            <a:r>
              <a:rPr lang="en-US" dirty="0"/>
              <a:t>Hold and point in the direction you want to go</a:t>
            </a:r>
          </a:p>
          <a:p>
            <a:r>
              <a:rPr lang="en-US" dirty="0"/>
              <a:t>Rotate</a:t>
            </a:r>
          </a:p>
          <a:p>
            <a:pPr lvl="1"/>
            <a:r>
              <a:rPr lang="en-US" dirty="0"/>
              <a:t>R</a:t>
            </a:r>
          </a:p>
          <a:p>
            <a:pPr lvl="2"/>
            <a:r>
              <a:rPr lang="en-US" dirty="0"/>
              <a:t>X key, y key ,z key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509760" y="3870960"/>
            <a:ext cx="2682240" cy="2987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393680" y="3964326"/>
            <a:ext cx="10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 Keys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69680" y="4333658"/>
            <a:ext cx="35042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3: Side</a:t>
            </a:r>
          </a:p>
          <a:p>
            <a:pPr lvl="2"/>
            <a:r>
              <a:rPr lang="en-US" dirty="0"/>
              <a:t>X: Delete</a:t>
            </a:r>
          </a:p>
          <a:p>
            <a:pPr lvl="2"/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pPr lvl="2"/>
            <a:r>
              <a:rPr lang="en-US" dirty="0"/>
              <a:t>S: scaling feature</a:t>
            </a:r>
          </a:p>
          <a:p>
            <a:pPr lvl="2"/>
            <a:r>
              <a:rPr lang="en-US" dirty="0"/>
              <a:t>g: Moving object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81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Subdivision modifier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create an object with low resolution</a:t>
            </a:r>
          </a:p>
          <a:p>
            <a:pPr lvl="1"/>
            <a:r>
              <a:rPr lang="en-US" dirty="0"/>
              <a:t>It becomes a problem later when rendering </a:t>
            </a:r>
          </a:p>
          <a:p>
            <a:r>
              <a:rPr lang="en-US" dirty="0"/>
              <a:t>use modifiers</a:t>
            </a:r>
          </a:p>
          <a:p>
            <a:pPr lvl="1"/>
            <a:r>
              <a:rPr lang="en-US" dirty="0"/>
              <a:t>Subdivision modifier </a:t>
            </a:r>
          </a:p>
        </p:txBody>
      </p:sp>
      <p:sp>
        <p:nvSpPr>
          <p:cNvPr id="4" name="Rectangle 3"/>
          <p:cNvSpPr/>
          <p:nvPr/>
        </p:nvSpPr>
        <p:spPr>
          <a:xfrm>
            <a:off x="9509760" y="3870960"/>
            <a:ext cx="2682240" cy="2987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393680" y="3964326"/>
            <a:ext cx="10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 Keys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69680" y="4333658"/>
            <a:ext cx="35042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pPr lvl="2"/>
            <a:r>
              <a:rPr lang="en-US" dirty="0" err="1"/>
              <a:t>Numberpad</a:t>
            </a:r>
            <a:r>
              <a:rPr lang="en-US" dirty="0"/>
              <a:t> 3: Side</a:t>
            </a:r>
          </a:p>
          <a:p>
            <a:pPr lvl="2"/>
            <a:r>
              <a:rPr lang="en-US" dirty="0"/>
              <a:t>X: Delete</a:t>
            </a:r>
          </a:p>
          <a:p>
            <a:pPr lvl="2"/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pPr lvl="2"/>
            <a:r>
              <a:rPr lang="en-US" dirty="0"/>
              <a:t>S: scaling feature</a:t>
            </a:r>
          </a:p>
          <a:p>
            <a:pPr lvl="2"/>
            <a:r>
              <a:rPr lang="en-US" dirty="0"/>
              <a:t>g: Moving object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88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6558</TotalTime>
  <Words>2400</Words>
  <Application>Microsoft Macintosh PowerPoint</Application>
  <PresentationFormat>Widescreen</PresentationFormat>
  <Paragraphs>638</Paragraphs>
  <Slides>34</Slides>
  <Notes>11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Blender tutorial</vt:lpstr>
      <vt:lpstr>Blender Examples</vt:lpstr>
      <vt:lpstr>Outline</vt:lpstr>
      <vt:lpstr>Outline</vt:lpstr>
      <vt:lpstr>User Interface</vt:lpstr>
      <vt:lpstr>Moving around </vt:lpstr>
      <vt:lpstr>Outline</vt:lpstr>
      <vt:lpstr>Move, rotate, and scale Objects</vt:lpstr>
      <vt:lpstr>Subdivision modifier </vt:lpstr>
      <vt:lpstr>Outline</vt:lpstr>
      <vt:lpstr>Edit Mode</vt:lpstr>
      <vt:lpstr>Wire Frame mode</vt:lpstr>
      <vt:lpstr>Outline</vt:lpstr>
      <vt:lpstr>Materials</vt:lpstr>
      <vt:lpstr>Changing Materials </vt:lpstr>
      <vt:lpstr>Node Editor</vt:lpstr>
      <vt:lpstr>Nodes</vt:lpstr>
      <vt:lpstr>Split Screens</vt:lpstr>
      <vt:lpstr>Outline</vt:lpstr>
      <vt:lpstr>Modeling</vt:lpstr>
      <vt:lpstr>Creating a cup</vt:lpstr>
      <vt:lpstr>Exercise</vt:lpstr>
      <vt:lpstr>Outline</vt:lpstr>
      <vt:lpstr>Lighting</vt:lpstr>
      <vt:lpstr>World lighting</vt:lpstr>
      <vt:lpstr>Positioning the camera </vt:lpstr>
      <vt:lpstr>Outline</vt:lpstr>
      <vt:lpstr>Rendering</vt:lpstr>
      <vt:lpstr>Tile Sizes</vt:lpstr>
      <vt:lpstr>Creating a simple animation</vt:lpstr>
      <vt:lpstr>Rendering Animation</vt:lpstr>
      <vt:lpstr>Outline</vt:lpstr>
      <vt:lpstr>A little closer to home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 tutorial</dc:title>
  <dc:creator>Abdon Iniguez</dc:creator>
  <cp:lastModifiedBy>Microsoft Office User</cp:lastModifiedBy>
  <cp:revision>94</cp:revision>
  <dcterms:created xsi:type="dcterms:W3CDTF">2018-06-18T22:47:21Z</dcterms:created>
  <dcterms:modified xsi:type="dcterms:W3CDTF">2019-09-08T21:29:18Z</dcterms:modified>
</cp:coreProperties>
</file>